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handoutMasterIdLst>
    <p:handoutMasterId r:id="rId25"/>
  </p:handoutMasterIdLst>
  <p:sldIdLst>
    <p:sldId id="277" r:id="rId2"/>
    <p:sldId id="258" r:id="rId3"/>
    <p:sldId id="257" r:id="rId4"/>
    <p:sldId id="259" r:id="rId5"/>
    <p:sldId id="260" r:id="rId6"/>
    <p:sldId id="261" r:id="rId7"/>
    <p:sldId id="262" r:id="rId8"/>
    <p:sldId id="284" r:id="rId9"/>
    <p:sldId id="264" r:id="rId10"/>
    <p:sldId id="275" r:id="rId11"/>
    <p:sldId id="272" r:id="rId12"/>
    <p:sldId id="274" r:id="rId13"/>
    <p:sldId id="273" r:id="rId14"/>
    <p:sldId id="276" r:id="rId15"/>
    <p:sldId id="282" r:id="rId16"/>
    <p:sldId id="285" r:id="rId17"/>
    <p:sldId id="267" r:id="rId18"/>
    <p:sldId id="268" r:id="rId19"/>
    <p:sldId id="278" r:id="rId20"/>
    <p:sldId id="279" r:id="rId21"/>
    <p:sldId id="281" r:id="rId22"/>
    <p:sldId id="283" r:id="rId23"/>
  </p:sldIdLst>
  <p:sldSz cx="9144000" cy="6858000" type="screen4x3"/>
  <p:notesSz cx="6950075" cy="9236075"/>
  <p:custDataLst>
    <p:tags r:id="rId26"/>
  </p:custDataLst>
  <p:defaultTextStyle>
    <a:defPPr>
      <a:defRPr lang="en-GB"/>
    </a:defPPr>
    <a:lvl1pPr algn="l" defTabSz="457200" rtl="0" fontAlgn="base">
      <a:spcBef>
        <a:spcPct val="0"/>
      </a:spcBef>
      <a:spcAft>
        <a:spcPct val="0"/>
      </a:spcAft>
      <a:defRPr kern="1200">
        <a:solidFill>
          <a:schemeClr val="bg1"/>
        </a:solidFill>
        <a:latin typeface="Arial" pitchFamily="34" charset="0"/>
        <a:ea typeface="MS Gothic" pitchFamily="49" charset="-128"/>
        <a:cs typeface="+mn-cs"/>
      </a:defRPr>
    </a:lvl1pPr>
    <a:lvl2pPr marL="742950" indent="-285750" algn="l" defTabSz="457200" rtl="0" fontAlgn="base">
      <a:spcBef>
        <a:spcPct val="0"/>
      </a:spcBef>
      <a:spcAft>
        <a:spcPct val="0"/>
      </a:spcAft>
      <a:defRPr kern="1200">
        <a:solidFill>
          <a:schemeClr val="bg1"/>
        </a:solidFill>
        <a:latin typeface="Arial" pitchFamily="34" charset="0"/>
        <a:ea typeface="MS Gothic" pitchFamily="49" charset="-128"/>
        <a:cs typeface="+mn-cs"/>
      </a:defRPr>
    </a:lvl2pPr>
    <a:lvl3pPr marL="1143000" indent="-228600" algn="l" defTabSz="457200" rtl="0" fontAlgn="base">
      <a:spcBef>
        <a:spcPct val="0"/>
      </a:spcBef>
      <a:spcAft>
        <a:spcPct val="0"/>
      </a:spcAft>
      <a:defRPr kern="1200">
        <a:solidFill>
          <a:schemeClr val="bg1"/>
        </a:solidFill>
        <a:latin typeface="Arial" pitchFamily="34" charset="0"/>
        <a:ea typeface="MS Gothic" pitchFamily="49" charset="-128"/>
        <a:cs typeface="+mn-cs"/>
      </a:defRPr>
    </a:lvl3pPr>
    <a:lvl4pPr marL="1600200" indent="-228600" algn="l" defTabSz="457200" rtl="0" fontAlgn="base">
      <a:spcBef>
        <a:spcPct val="0"/>
      </a:spcBef>
      <a:spcAft>
        <a:spcPct val="0"/>
      </a:spcAft>
      <a:defRPr kern="1200">
        <a:solidFill>
          <a:schemeClr val="bg1"/>
        </a:solidFill>
        <a:latin typeface="Arial" pitchFamily="34" charset="0"/>
        <a:ea typeface="MS Gothic" pitchFamily="49" charset="-128"/>
        <a:cs typeface="+mn-cs"/>
      </a:defRPr>
    </a:lvl4pPr>
    <a:lvl5pPr marL="2057400" indent="-228600" algn="l" defTabSz="457200" rtl="0" fontAlgn="base">
      <a:spcBef>
        <a:spcPct val="0"/>
      </a:spcBef>
      <a:spcAft>
        <a:spcPct val="0"/>
      </a:spcAft>
      <a:defRPr kern="1200">
        <a:solidFill>
          <a:schemeClr val="bg1"/>
        </a:solidFill>
        <a:latin typeface="Arial" pitchFamily="34" charset="0"/>
        <a:ea typeface="MS Gothic" pitchFamily="49" charset="-128"/>
        <a:cs typeface="+mn-cs"/>
      </a:defRPr>
    </a:lvl5pPr>
    <a:lvl6pPr marL="2286000" algn="l" defTabSz="914400" rtl="0" eaLnBrk="1" latinLnBrk="0" hangingPunct="1">
      <a:defRPr kern="1200">
        <a:solidFill>
          <a:schemeClr val="bg1"/>
        </a:solidFill>
        <a:latin typeface="Arial" pitchFamily="34" charset="0"/>
        <a:ea typeface="MS Gothic" pitchFamily="49" charset="-128"/>
        <a:cs typeface="+mn-cs"/>
      </a:defRPr>
    </a:lvl6pPr>
    <a:lvl7pPr marL="2743200" algn="l" defTabSz="914400" rtl="0" eaLnBrk="1" latinLnBrk="0" hangingPunct="1">
      <a:defRPr kern="1200">
        <a:solidFill>
          <a:schemeClr val="bg1"/>
        </a:solidFill>
        <a:latin typeface="Arial" pitchFamily="34" charset="0"/>
        <a:ea typeface="MS Gothic" pitchFamily="49" charset="-128"/>
        <a:cs typeface="+mn-cs"/>
      </a:defRPr>
    </a:lvl7pPr>
    <a:lvl8pPr marL="3200400" algn="l" defTabSz="914400" rtl="0" eaLnBrk="1" latinLnBrk="0" hangingPunct="1">
      <a:defRPr kern="1200">
        <a:solidFill>
          <a:schemeClr val="bg1"/>
        </a:solidFill>
        <a:latin typeface="Arial" pitchFamily="34" charset="0"/>
        <a:ea typeface="MS Gothic" pitchFamily="49" charset="-128"/>
        <a:cs typeface="+mn-cs"/>
      </a:defRPr>
    </a:lvl8pPr>
    <a:lvl9pPr marL="3657600" algn="l" defTabSz="914400" rtl="0" eaLnBrk="1" latinLnBrk="0" hangingPunct="1">
      <a:defRPr kern="1200">
        <a:solidFill>
          <a:schemeClr val="bg1"/>
        </a:solidFill>
        <a:latin typeface="Arial" pitchFamily="34"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CCFF"/>
    <a:srgbClr val="3333CC"/>
    <a:srgbClr val="FF950E"/>
    <a:srgbClr val="595959"/>
    <a:srgbClr val="0000FF"/>
    <a:srgbClr val="3399CC"/>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73950" autoAdjust="0"/>
  </p:normalViewPr>
  <p:slideViewPr>
    <p:cSldViewPr showGuides="1">
      <p:cViewPr>
        <p:scale>
          <a:sx n="50" d="100"/>
          <a:sy n="50" d="100"/>
        </p:scale>
        <p:origin x="-150" y="-15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80" d="100"/>
        <a:sy n="80" d="100"/>
      </p:scale>
      <p:origin x="0" y="780"/>
    </p:cViewPr>
  </p:sorterViewPr>
  <p:notesViewPr>
    <p:cSldViewPr showGuides="1">
      <p:cViewPr varScale="1">
        <p:scale>
          <a:sx n="39" d="100"/>
          <a:sy n="39" d="100"/>
        </p:scale>
        <p:origin x="-2028" y="-68"/>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Past-Year Use</a:t>
            </a:r>
          </a:p>
        </c:rich>
      </c:tx>
      <c:layout/>
      <c:overlay val="0"/>
    </c:title>
    <c:autoTitleDeleted val="0"/>
    <c:plotArea>
      <c:layout/>
      <c:barChart>
        <c:barDir val="bar"/>
        <c:grouping val="clustered"/>
        <c:varyColors val="0"/>
        <c:ser>
          <c:idx val="0"/>
          <c:order val="0"/>
          <c:tx>
            <c:strRef>
              <c:f>Sheet1!$B$1</c:f>
              <c:strCache>
                <c:ptCount val="1"/>
                <c:pt idx="0">
                  <c:v>Annual Use</c:v>
                </c:pt>
              </c:strCache>
            </c:strRef>
          </c:tx>
          <c:invertIfNegative val="0"/>
          <c:dPt>
            <c:idx val="8"/>
            <c:invertIfNegative val="0"/>
            <c:bubble3D val="0"/>
            <c:spPr>
              <a:solidFill>
                <a:schemeClr val="accent6"/>
              </a:solidFill>
            </c:spPr>
          </c:dPt>
          <c:dPt>
            <c:idx val="9"/>
            <c:invertIfNegative val="0"/>
            <c:bubble3D val="0"/>
            <c:spPr>
              <a:solidFill>
                <a:srgbClr val="FF0000"/>
              </a:solidFill>
            </c:spPr>
          </c:dPt>
          <c:cat>
            <c:strRef>
              <c:f>Sheet1!$A$2:$A$11</c:f>
              <c:strCache>
                <c:ptCount val="10"/>
                <c:pt idx="0">
                  <c:v>Meth</c:v>
                </c:pt>
                <c:pt idx="1">
                  <c:v>LSD</c:v>
                </c:pt>
                <c:pt idx="2">
                  <c:v>Cocaine</c:v>
                </c:pt>
                <c:pt idx="3">
                  <c:v>Inhalants</c:v>
                </c:pt>
                <c:pt idx="4">
                  <c:v>Oxycontin</c:v>
                </c:pt>
                <c:pt idx="5">
                  <c:v>Hallucinogens</c:v>
                </c:pt>
                <c:pt idx="6">
                  <c:v>Ecstasy</c:v>
                </c:pt>
                <c:pt idx="7">
                  <c:v>OTC Cough / Cold</c:v>
                </c:pt>
                <c:pt idx="8">
                  <c:v>Vicodin</c:v>
                </c:pt>
                <c:pt idx="9">
                  <c:v>Synthetic Marijuana</c:v>
                </c:pt>
              </c:strCache>
            </c:strRef>
          </c:cat>
          <c:val>
            <c:numRef>
              <c:f>Sheet1!$B$2:$B$11</c:f>
              <c:numCache>
                <c:formatCode>General</c:formatCode>
                <c:ptCount val="10"/>
                <c:pt idx="0">
                  <c:v>1.4</c:v>
                </c:pt>
                <c:pt idx="1">
                  <c:v>2.7</c:v>
                </c:pt>
                <c:pt idx="2">
                  <c:v>2.9</c:v>
                </c:pt>
                <c:pt idx="3">
                  <c:v>3.2</c:v>
                </c:pt>
                <c:pt idx="4">
                  <c:v>4.9000000000000004</c:v>
                </c:pt>
                <c:pt idx="5">
                  <c:v>5.2</c:v>
                </c:pt>
                <c:pt idx="6">
                  <c:v>5.3</c:v>
                </c:pt>
                <c:pt idx="7">
                  <c:v>5.3</c:v>
                </c:pt>
                <c:pt idx="8">
                  <c:v>8.1</c:v>
                </c:pt>
                <c:pt idx="9">
                  <c:v>11.4</c:v>
                </c:pt>
              </c:numCache>
            </c:numRef>
          </c:val>
        </c:ser>
        <c:dLbls>
          <c:showLegendKey val="0"/>
          <c:showVal val="0"/>
          <c:showCatName val="0"/>
          <c:showSerName val="0"/>
          <c:showPercent val="0"/>
          <c:showBubbleSize val="0"/>
        </c:dLbls>
        <c:gapWidth val="150"/>
        <c:axId val="145293696"/>
        <c:axId val="115559808"/>
      </c:barChart>
      <c:catAx>
        <c:axId val="145293696"/>
        <c:scaling>
          <c:orientation val="minMax"/>
        </c:scaling>
        <c:delete val="0"/>
        <c:axPos val="l"/>
        <c:numFmt formatCode="General" sourceLinked="1"/>
        <c:majorTickMark val="out"/>
        <c:minorTickMark val="none"/>
        <c:tickLblPos val="low"/>
        <c:txPr>
          <a:bodyPr rot="0"/>
          <a:lstStyle/>
          <a:p>
            <a:pPr>
              <a:defRPr sz="1899" b="0">
                <a:latin typeface="Arial" pitchFamily="34" charset="0"/>
                <a:cs typeface="Arial" pitchFamily="34" charset="0"/>
              </a:defRPr>
            </a:pPr>
            <a:endParaRPr lang="en-US"/>
          </a:p>
        </c:txPr>
        <c:crossAx val="115559808"/>
        <c:crosses val="autoZero"/>
        <c:auto val="1"/>
        <c:lblAlgn val="ctr"/>
        <c:lblOffset val="100"/>
        <c:noMultiLvlLbl val="0"/>
      </c:catAx>
      <c:valAx>
        <c:axId val="115559808"/>
        <c:scaling>
          <c:orientation val="minMax"/>
        </c:scaling>
        <c:delete val="0"/>
        <c:axPos val="b"/>
        <c:majorGridlines/>
        <c:numFmt formatCode="General" sourceLinked="1"/>
        <c:majorTickMark val="out"/>
        <c:minorTickMark val="none"/>
        <c:tickLblPos val="nextTo"/>
        <c:crossAx val="145293696"/>
        <c:crosses val="autoZero"/>
        <c:crossBetween val="between"/>
      </c:valAx>
      <c:spPr>
        <a:noFill/>
        <a:ln w="26796">
          <a:noFill/>
        </a:ln>
      </c:spPr>
    </c:plotArea>
    <c:plotVisOnly val="1"/>
    <c:dispBlanksAs val="gap"/>
    <c:showDLblsOverMax val="0"/>
  </c:chart>
  <c:txPr>
    <a:bodyPr/>
    <a:lstStyle/>
    <a:p>
      <a:pPr>
        <a:defRPr sz="1899"/>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0.2114</cdr:x>
      <cdr:y>0.92386</cdr:y>
    </cdr:from>
    <cdr:to>
      <cdr:x>0.24638</cdr:x>
      <cdr:y>0.98477</cdr:y>
    </cdr:to>
    <cdr:sp macro="" textlink="">
      <cdr:nvSpPr>
        <cdr:cNvPr id="2" name="TextBox 1"/>
        <cdr:cNvSpPr txBox="1"/>
      </cdr:nvSpPr>
      <cdr:spPr>
        <a:xfrm xmlns:a="http://schemas.openxmlformats.org/drawingml/2006/main">
          <a:off x="1828800" y="4622800"/>
          <a:ext cx="304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latin typeface="Arial" pitchFamily="34" charset="0"/>
              <a:cs typeface="Arial" pitchFamily="34" charset="0"/>
            </a:rPr>
            <a:t>%</a:t>
          </a:r>
          <a:endParaRPr lang="en-US" sz="1800"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wrap="square" lIns="92600" tIns="46302" rIns="92600" bIns="46302" numCol="1" anchor="t" anchorCtr="0" compatLnSpc="1">
            <a:prstTxWarp prst="textNoShape">
              <a:avLst/>
            </a:prstTxWarp>
          </a:bodyPr>
          <a:lstStyle>
            <a:lvl1pPr hangingPunct="0">
              <a:lnSpc>
                <a:spcPct val="93000"/>
              </a:lnSpc>
              <a:buClr>
                <a:srgbClr val="000000"/>
              </a:buClr>
              <a:buSzPct val="100000"/>
              <a:buFont typeface="Times New Roman" pitchFamily="-65" charset="0"/>
              <a:buNone/>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35413" y="0"/>
            <a:ext cx="3013075" cy="463550"/>
          </a:xfrm>
          <a:prstGeom prst="rect">
            <a:avLst/>
          </a:prstGeom>
        </p:spPr>
        <p:txBody>
          <a:bodyPr vert="horz" wrap="square" lIns="92600" tIns="46302" rIns="92600" bIns="46302" numCol="1" anchor="t" anchorCtr="0" compatLnSpc="1">
            <a:prstTxWarp prst="textNoShape">
              <a:avLst/>
            </a:prstTxWarp>
          </a:bodyPr>
          <a:lstStyle>
            <a:lvl1pPr algn="r" hangingPunct="0">
              <a:lnSpc>
                <a:spcPct val="93000"/>
              </a:lnSpc>
              <a:buClr>
                <a:srgbClr val="000000"/>
              </a:buClr>
              <a:buSzPct val="100000"/>
              <a:buFont typeface="Times New Roman" pitchFamily="-65" charset="0"/>
              <a:buNone/>
              <a:defRPr sz="1200">
                <a:latin typeface="Arial" charset="0"/>
                <a:ea typeface="+mn-ea"/>
                <a:cs typeface="+mn-cs"/>
              </a:defRPr>
            </a:lvl1pPr>
          </a:lstStyle>
          <a:p>
            <a:pPr>
              <a:defRPr/>
            </a:pPr>
            <a:fld id="{982C27C1-7729-4D98-BFA1-DCE6B47855E8}" type="datetime1">
              <a:rPr lang="en-US"/>
              <a:pPr>
                <a:defRPr/>
              </a:pPr>
              <a:t>2/14/2012</a:t>
            </a:fld>
            <a:endParaRPr lang="en-US"/>
          </a:p>
        </p:txBody>
      </p:sp>
      <p:sp>
        <p:nvSpPr>
          <p:cNvPr id="4" name="Footer Placeholder 3"/>
          <p:cNvSpPr>
            <a:spLocks noGrp="1"/>
          </p:cNvSpPr>
          <p:nvPr>
            <p:ph type="ftr" sz="quarter" idx="2"/>
          </p:nvPr>
        </p:nvSpPr>
        <p:spPr>
          <a:xfrm>
            <a:off x="0" y="8770938"/>
            <a:ext cx="3013075" cy="463550"/>
          </a:xfrm>
          <a:prstGeom prst="rect">
            <a:avLst/>
          </a:prstGeom>
        </p:spPr>
        <p:txBody>
          <a:bodyPr vert="horz" wrap="square" lIns="92600" tIns="46302" rIns="92600" bIns="46302" numCol="1" anchor="b" anchorCtr="0" compatLnSpc="1">
            <a:prstTxWarp prst="textNoShape">
              <a:avLst/>
            </a:prstTxWarp>
          </a:bodyPr>
          <a:lstStyle>
            <a:lvl1pPr hangingPunct="0">
              <a:lnSpc>
                <a:spcPct val="93000"/>
              </a:lnSpc>
              <a:buClr>
                <a:srgbClr val="000000"/>
              </a:buClr>
              <a:buSzPct val="100000"/>
              <a:buFont typeface="Times New Roman" pitchFamily="-65" charset="0"/>
              <a:buNone/>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35413" y="8770938"/>
            <a:ext cx="3013075" cy="463550"/>
          </a:xfrm>
          <a:prstGeom prst="rect">
            <a:avLst/>
          </a:prstGeom>
        </p:spPr>
        <p:txBody>
          <a:bodyPr vert="horz" wrap="square" lIns="92600" tIns="46302" rIns="92600" bIns="46302" numCol="1" anchor="b" anchorCtr="0" compatLnSpc="1">
            <a:prstTxWarp prst="textNoShape">
              <a:avLst/>
            </a:prstTxWarp>
          </a:bodyPr>
          <a:lstStyle>
            <a:lvl1pPr algn="r" hangingPunct="0">
              <a:lnSpc>
                <a:spcPct val="93000"/>
              </a:lnSpc>
              <a:buClr>
                <a:srgbClr val="000000"/>
              </a:buClr>
              <a:buSzPct val="100000"/>
              <a:buFont typeface="Times New Roman" pitchFamily="-65" charset="0"/>
              <a:buNone/>
              <a:defRPr sz="1200">
                <a:latin typeface="Arial" charset="0"/>
                <a:ea typeface="+mn-ea"/>
                <a:cs typeface="+mn-cs"/>
              </a:defRPr>
            </a:lvl1pPr>
          </a:lstStyle>
          <a:p>
            <a:pPr>
              <a:defRPr/>
            </a:pPr>
            <a:fld id="{42AE9D9A-E34B-4DA7-A5C1-26D1F512D2EA}" type="slidenum">
              <a:rPr lang="en-US"/>
              <a:pPr>
                <a:defRPr/>
              </a:pPr>
              <a:t>‹#›</a:t>
            </a:fld>
            <a:endParaRPr lang="en-US"/>
          </a:p>
        </p:txBody>
      </p:sp>
    </p:spTree>
    <p:extLst>
      <p:ext uri="{BB962C8B-B14F-4D97-AF65-F5344CB8AC3E}">
        <p14:creationId xmlns:p14="http://schemas.microsoft.com/office/powerpoint/2010/main" val="1011871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AutoShape 1"/>
          <p:cNvSpPr>
            <a:spLocks noChangeArrowheads="1"/>
          </p:cNvSpPr>
          <p:nvPr/>
        </p:nvSpPr>
        <p:spPr bwMode="auto">
          <a:xfrm>
            <a:off x="0" y="0"/>
            <a:ext cx="6950075" cy="9236075"/>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2600" tIns="46302" rIns="92600" bIns="46302" anchor="ctr"/>
          <a:lstStyle/>
          <a:p>
            <a:pPr hangingPunct="0">
              <a:lnSpc>
                <a:spcPct val="93000"/>
              </a:lnSpc>
              <a:buClr>
                <a:srgbClr val="000000"/>
              </a:buClr>
              <a:buSzPct val="100000"/>
              <a:buFont typeface="Times New Roman" pitchFamily="18" charset="0"/>
              <a:buNone/>
            </a:pPr>
            <a:endParaRPr lang="en-US"/>
          </a:p>
        </p:txBody>
      </p:sp>
      <p:sp>
        <p:nvSpPr>
          <p:cNvPr id="33795" name="AutoShape 2"/>
          <p:cNvSpPr>
            <a:spLocks noChangeArrowheads="1"/>
          </p:cNvSpPr>
          <p:nvPr/>
        </p:nvSpPr>
        <p:spPr bwMode="auto">
          <a:xfrm>
            <a:off x="0" y="0"/>
            <a:ext cx="6950075" cy="923607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600" tIns="46302" rIns="92600" bIns="46302" anchor="ctr"/>
          <a:lstStyle/>
          <a:p>
            <a:pPr hangingPunct="0">
              <a:lnSpc>
                <a:spcPct val="93000"/>
              </a:lnSpc>
              <a:buClr>
                <a:srgbClr val="000000"/>
              </a:buClr>
              <a:buSzPct val="100000"/>
              <a:buFont typeface="Times New Roman" pitchFamily="18" charset="0"/>
              <a:buNone/>
            </a:pPr>
            <a:endParaRPr lang="en-US"/>
          </a:p>
        </p:txBody>
      </p:sp>
      <p:sp>
        <p:nvSpPr>
          <p:cNvPr id="33796" name="Rectangle 3"/>
          <p:cNvSpPr>
            <a:spLocks noGrp="1" noRot="1" noChangeAspect="1" noChangeArrowheads="1"/>
          </p:cNvSpPr>
          <p:nvPr>
            <p:ph type="sldImg"/>
          </p:nvPr>
        </p:nvSpPr>
        <p:spPr bwMode="auto">
          <a:xfrm>
            <a:off x="1166813" y="703263"/>
            <a:ext cx="4611687"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6148" name="Rectangle 4"/>
          <p:cNvSpPr>
            <a:spLocks noGrp="1" noChangeArrowheads="1"/>
          </p:cNvSpPr>
          <p:nvPr>
            <p:ph type="body"/>
          </p:nvPr>
        </p:nvSpPr>
        <p:spPr bwMode="auto">
          <a:xfrm>
            <a:off x="695325" y="4387850"/>
            <a:ext cx="5554663" cy="4149725"/>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p>
            <a:pPr lvl="0"/>
            <a:endParaRPr lang="en-US" noProof="0" dirty="0" smtClean="0"/>
          </a:p>
        </p:txBody>
      </p:sp>
      <p:sp>
        <p:nvSpPr>
          <p:cNvPr id="6149" name="Rectangle 5"/>
          <p:cNvSpPr>
            <a:spLocks noGrp="1" noChangeArrowheads="1"/>
          </p:cNvSpPr>
          <p:nvPr>
            <p:ph type="hdr"/>
          </p:nvPr>
        </p:nvSpPr>
        <p:spPr bwMode="auto">
          <a:xfrm>
            <a:off x="0" y="0"/>
            <a:ext cx="3011488" cy="4587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65" charset="0"/>
              <a:buNone/>
              <a:tabLst>
                <a:tab pos="0" algn="l"/>
                <a:tab pos="463007" algn="l"/>
                <a:tab pos="926013" algn="l"/>
                <a:tab pos="1389020" algn="l"/>
                <a:tab pos="1852027" algn="l"/>
                <a:tab pos="2315034" algn="l"/>
                <a:tab pos="2778040" algn="l"/>
                <a:tab pos="3241047" algn="l"/>
                <a:tab pos="3704053" algn="l"/>
                <a:tab pos="4167061" algn="l"/>
                <a:tab pos="4630066" algn="l"/>
                <a:tab pos="5093075" algn="l"/>
                <a:tab pos="5556081" algn="l"/>
                <a:tab pos="6019089" algn="l"/>
                <a:tab pos="6482097" algn="l"/>
                <a:tab pos="6945103" algn="l"/>
                <a:tab pos="7408110" algn="l"/>
                <a:tab pos="7871116" algn="l"/>
                <a:tab pos="8334122" algn="l"/>
                <a:tab pos="8797129" algn="l"/>
                <a:tab pos="9260136" algn="l"/>
              </a:tabLst>
              <a:defRPr sz="1400">
                <a:solidFill>
                  <a:srgbClr val="000000"/>
                </a:solidFill>
                <a:latin typeface="Arial" pitchFamily="34" charset="0"/>
                <a:ea typeface="+mn-ea"/>
                <a:cs typeface="Arial Unicode MS" pitchFamily="-65" charset="0"/>
              </a:defRPr>
            </a:lvl1pPr>
          </a:lstStyle>
          <a:p>
            <a:pPr>
              <a:defRPr/>
            </a:pPr>
            <a:endParaRPr lang="en-US"/>
          </a:p>
        </p:txBody>
      </p:sp>
      <p:sp>
        <p:nvSpPr>
          <p:cNvPr id="6150" name="Rectangle 6"/>
          <p:cNvSpPr>
            <a:spLocks noGrp="1" noChangeArrowheads="1"/>
          </p:cNvSpPr>
          <p:nvPr>
            <p:ph type="dt"/>
          </p:nvPr>
        </p:nvSpPr>
        <p:spPr bwMode="auto">
          <a:xfrm>
            <a:off x="3932238" y="0"/>
            <a:ext cx="3011487" cy="4587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65" charset="0"/>
              <a:buNone/>
              <a:tabLst>
                <a:tab pos="0" algn="l"/>
                <a:tab pos="463007" algn="l"/>
                <a:tab pos="926013" algn="l"/>
                <a:tab pos="1389020" algn="l"/>
                <a:tab pos="1852027" algn="l"/>
                <a:tab pos="2315034" algn="l"/>
                <a:tab pos="2778040" algn="l"/>
                <a:tab pos="3241047" algn="l"/>
                <a:tab pos="3704053" algn="l"/>
                <a:tab pos="4167061" algn="l"/>
                <a:tab pos="4630066" algn="l"/>
                <a:tab pos="5093075" algn="l"/>
                <a:tab pos="5556081" algn="l"/>
                <a:tab pos="6019089" algn="l"/>
                <a:tab pos="6482097" algn="l"/>
                <a:tab pos="6945103" algn="l"/>
                <a:tab pos="7408110" algn="l"/>
                <a:tab pos="7871116" algn="l"/>
                <a:tab pos="8334122" algn="l"/>
                <a:tab pos="8797129" algn="l"/>
                <a:tab pos="9260136" algn="l"/>
              </a:tabLst>
              <a:defRPr sz="1400">
                <a:solidFill>
                  <a:srgbClr val="000000"/>
                </a:solidFill>
                <a:latin typeface="Arial" pitchFamily="34" charset="0"/>
                <a:ea typeface="+mn-ea"/>
                <a:cs typeface="Arial Unicode MS" pitchFamily="-65" charset="0"/>
              </a:defRPr>
            </a:lvl1pPr>
          </a:lstStyle>
          <a:p>
            <a:pPr>
              <a:defRPr/>
            </a:pPr>
            <a:endParaRPr lang="en-US"/>
          </a:p>
        </p:txBody>
      </p:sp>
      <p:sp>
        <p:nvSpPr>
          <p:cNvPr id="6151" name="Rectangle 7"/>
          <p:cNvSpPr>
            <a:spLocks noGrp="1" noChangeArrowheads="1"/>
          </p:cNvSpPr>
          <p:nvPr>
            <p:ph type="ftr"/>
          </p:nvPr>
        </p:nvSpPr>
        <p:spPr bwMode="auto">
          <a:xfrm>
            <a:off x="0" y="8772525"/>
            <a:ext cx="3011488" cy="458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3000"/>
              </a:lnSpc>
              <a:buClr>
                <a:srgbClr val="000000"/>
              </a:buClr>
              <a:buSzPct val="100000"/>
              <a:buFont typeface="Times New Roman" pitchFamily="-65" charset="0"/>
              <a:buNone/>
              <a:tabLst>
                <a:tab pos="0" algn="l"/>
                <a:tab pos="463007" algn="l"/>
                <a:tab pos="926013" algn="l"/>
                <a:tab pos="1389020" algn="l"/>
                <a:tab pos="1852027" algn="l"/>
                <a:tab pos="2315034" algn="l"/>
                <a:tab pos="2778040" algn="l"/>
                <a:tab pos="3241047" algn="l"/>
                <a:tab pos="3704053" algn="l"/>
                <a:tab pos="4167061" algn="l"/>
                <a:tab pos="4630066" algn="l"/>
                <a:tab pos="5093075" algn="l"/>
                <a:tab pos="5556081" algn="l"/>
                <a:tab pos="6019089" algn="l"/>
                <a:tab pos="6482097" algn="l"/>
                <a:tab pos="6945103" algn="l"/>
                <a:tab pos="7408110" algn="l"/>
                <a:tab pos="7871116" algn="l"/>
                <a:tab pos="8334122" algn="l"/>
                <a:tab pos="8797129" algn="l"/>
                <a:tab pos="9260136" algn="l"/>
              </a:tabLst>
              <a:defRPr sz="1400">
                <a:solidFill>
                  <a:srgbClr val="000000"/>
                </a:solidFill>
                <a:latin typeface="Arial" pitchFamily="34" charset="0"/>
                <a:ea typeface="+mn-ea"/>
                <a:cs typeface="Arial Unicode MS" pitchFamily="-65" charset="0"/>
              </a:defRPr>
            </a:lvl1pPr>
          </a:lstStyle>
          <a:p>
            <a:pPr>
              <a:defRPr/>
            </a:pPr>
            <a:endParaRPr lang="en-US"/>
          </a:p>
        </p:txBody>
      </p:sp>
      <p:sp>
        <p:nvSpPr>
          <p:cNvPr id="6152" name="Rectangle 8"/>
          <p:cNvSpPr>
            <a:spLocks noGrp="1" noChangeArrowheads="1"/>
          </p:cNvSpPr>
          <p:nvPr>
            <p:ph type="sldNum"/>
          </p:nvPr>
        </p:nvSpPr>
        <p:spPr bwMode="auto">
          <a:xfrm>
            <a:off x="3932238" y="8772525"/>
            <a:ext cx="3011487" cy="458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3000"/>
              </a:lnSpc>
              <a:buClr>
                <a:srgbClr val="000000"/>
              </a:buClr>
              <a:buSzPct val="100000"/>
              <a:buFont typeface="Times New Roman" pitchFamily="-65" charset="0"/>
              <a:buNone/>
              <a:tabLst>
                <a:tab pos="0" algn="l"/>
                <a:tab pos="463007" algn="l"/>
                <a:tab pos="926013" algn="l"/>
                <a:tab pos="1389020" algn="l"/>
                <a:tab pos="1852027" algn="l"/>
                <a:tab pos="2315034" algn="l"/>
                <a:tab pos="2778040" algn="l"/>
                <a:tab pos="3241047" algn="l"/>
                <a:tab pos="3704053" algn="l"/>
                <a:tab pos="4167061" algn="l"/>
                <a:tab pos="4630066" algn="l"/>
                <a:tab pos="5093075" algn="l"/>
                <a:tab pos="5556081" algn="l"/>
                <a:tab pos="6019089" algn="l"/>
                <a:tab pos="6482097" algn="l"/>
                <a:tab pos="6945103" algn="l"/>
                <a:tab pos="7408110" algn="l"/>
                <a:tab pos="7871116" algn="l"/>
                <a:tab pos="8334122" algn="l"/>
                <a:tab pos="8797129" algn="l"/>
                <a:tab pos="9260136" algn="l"/>
              </a:tabLst>
              <a:defRPr sz="1400">
                <a:solidFill>
                  <a:srgbClr val="000000"/>
                </a:solidFill>
                <a:latin typeface="Arial" pitchFamily="34" charset="0"/>
                <a:ea typeface="+mn-ea"/>
                <a:cs typeface="Arial Unicode MS" pitchFamily="-65" charset="0"/>
              </a:defRPr>
            </a:lvl1pPr>
          </a:lstStyle>
          <a:p>
            <a:pPr>
              <a:defRPr/>
            </a:pPr>
            <a:fld id="{A7D35610-85D2-473C-A760-C15AC6E7F454}" type="slidenum">
              <a:rPr lang="en-US"/>
              <a:pPr>
                <a:defRPr/>
              </a:pPr>
              <a:t>‹#›</a:t>
            </a:fld>
            <a:endParaRPr lang="en-US" dirty="0"/>
          </a:p>
        </p:txBody>
      </p:sp>
    </p:spTree>
    <p:extLst>
      <p:ext uri="{BB962C8B-B14F-4D97-AF65-F5344CB8AC3E}">
        <p14:creationId xmlns:p14="http://schemas.microsoft.com/office/powerpoint/2010/main" val="1076239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itchFamily="18" charset="0"/>
      <a:defRPr sz="1600" kern="1200">
        <a:solidFill>
          <a:srgbClr val="000000"/>
        </a:solidFill>
        <a:latin typeface="Arial" pitchFamily="34" charset="0"/>
        <a:ea typeface="MS PGothic" pitchFamily="34" charset="-128"/>
        <a:cs typeface="MS PGothic"/>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65" charset="0"/>
        <a:ea typeface="MS PGothic" pitchFamily="34" charset="-128"/>
        <a:cs typeface="MS PGothic"/>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65" charset="0"/>
        <a:ea typeface="MS PGothic" pitchFamily="34" charset="-128"/>
        <a:cs typeface="MS PGothic"/>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65" charset="0"/>
        <a:ea typeface="MS PGothic" pitchFamily="34" charset="-128"/>
        <a:cs typeface="MS PGothic"/>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65"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600" kern="1200" dirty="0" smtClean="0">
                <a:solidFill>
                  <a:srgbClr val="000000"/>
                </a:solidFill>
                <a:effectLst/>
                <a:latin typeface="Arial" pitchFamily="34" charset="0"/>
                <a:ea typeface="MS PGothic" pitchFamily="34" charset="-128"/>
                <a:cs typeface="MS PGothic"/>
              </a:rPr>
              <a:t>Hello, and welcome to the Parents360 module that addresses issues pertaining to synthetic drugs such as Bath Salts and K2/Spice.</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Some background to start:“Parents360 – Parents: You Matter” is a community education presentation that helps parents and other adults who care about kids learn how to communicate effectively with their children, look out for them and get them help if and when they need it. The presentation has a number of drug-specific modules that can be added to it. The one we’re talking about today is Synthetic Drugs such as Bath Salts and K2/Spice.</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This is a very important topic to address because synthetic drugs </a:t>
            </a:r>
            <a:r>
              <a:rPr lang="en-US" sz="1600" b="1" u="sng" kern="1200" dirty="0" smtClean="0">
                <a:solidFill>
                  <a:srgbClr val="000000"/>
                </a:solidFill>
                <a:effectLst/>
                <a:latin typeface="Arial" pitchFamily="34" charset="0"/>
                <a:ea typeface="MS PGothic" pitchFamily="34" charset="-128"/>
                <a:cs typeface="MS PGothic"/>
              </a:rPr>
              <a:t>are</a:t>
            </a:r>
            <a:r>
              <a:rPr lang="en-US" sz="1600" kern="1200" dirty="0" smtClean="0">
                <a:solidFill>
                  <a:srgbClr val="000000"/>
                </a:solidFill>
                <a:effectLst/>
                <a:latin typeface="Arial" pitchFamily="34" charset="0"/>
                <a:ea typeface="MS PGothic" pitchFamily="34" charset="-128"/>
                <a:cs typeface="MS PGothic"/>
              </a:rPr>
              <a:t> dangerous. They are not ‘safe' as a second choice, or as an alternative to more well-known drugs, for your kids, and you must communicate that fact with them. This presentation will help provide you with the information and resources to have that discussion.</a:t>
            </a:r>
          </a:p>
          <a:p>
            <a:r>
              <a:rPr lang="en-US" sz="1600" kern="1200" dirty="0" smtClean="0">
                <a:solidFill>
                  <a:srgbClr val="000000"/>
                </a:solidFill>
                <a:effectLst/>
                <a:latin typeface="Arial" pitchFamily="34" charset="0"/>
                <a:ea typeface="MS PGothic" pitchFamily="34" charset="-128"/>
                <a:cs typeface="MS PGothic"/>
              </a:rPr>
              <a:t> </a:t>
            </a:r>
          </a:p>
          <a:p>
            <a:endParaRPr lang="en-US" dirty="0" smtClean="0"/>
          </a:p>
        </p:txBody>
      </p:sp>
      <p:sp>
        <p:nvSpPr>
          <p:cNvPr id="4" name="Slide Number Placeholder 3"/>
          <p:cNvSpPr>
            <a:spLocks noGrp="1"/>
          </p:cNvSpPr>
          <p:nvPr>
            <p:ph type="sldNum" sz="quarter"/>
          </p:nvPr>
        </p:nvSpPr>
        <p:spPr/>
        <p:txBody>
          <a:bodyPr/>
          <a:lstStyle/>
          <a:p>
            <a:pPr>
              <a:defRPr/>
            </a:pPr>
            <a:fld id="{2083EA0E-BCB2-4A1E-A400-310F3C8794F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r>
              <a:rPr lang="en-US" sz="1600" kern="1200" dirty="0" smtClean="0">
                <a:solidFill>
                  <a:srgbClr val="000000"/>
                </a:solidFill>
                <a:effectLst/>
                <a:latin typeface="Arial" pitchFamily="34" charset="0"/>
                <a:ea typeface="MS PGothic" pitchFamily="34" charset="-128"/>
                <a:cs typeface="MS PGothic"/>
              </a:rPr>
              <a:t>“K2” and “Spice” are street names for synthetic marijuana. Whatever perceptions people have of marijuana, they should not underestimate the risk of this drug or make the mistake that synthetic marijuana is somehow less dangerous than cultivated marijuana.</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K2 or Spice is a mixture of herbs or other plant materials that have been sprayed with artificial chemicals that are supposed to mimic the effects of THC, the psychoactive ingredient in marijuana. One group of these artificial chemicals has the prefix “JWH,” so you will see JWH-018, JWH-073 and others. It is important to note that K2/Spice is completely synthetic, so while these drugs may act on the same parts of the brain and body as THC, the effects can be very different.</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In addition to the most common names, K2 and Spice, this product is sold under a number of trade names such as “Blaze,” “Bliss,” “Black Mamba,” “Bombay Blue,” “Genie” or by the names of the chemicals that are used in the production process such as JWH-018.</a:t>
            </a:r>
            <a:endParaRPr lang="en-US" sz="1600" kern="1200" dirty="0">
              <a:solidFill>
                <a:srgbClr val="000000"/>
              </a:solidFill>
              <a:effectLst/>
              <a:latin typeface="Arial" pitchFamily="34" charset="0"/>
              <a:ea typeface="MS PGothic" pitchFamily="34" charset="-128"/>
              <a:cs typeface="MS PGothic"/>
            </a:endParaRPr>
          </a:p>
        </p:txBody>
      </p:sp>
      <p:sp>
        <p:nvSpPr>
          <p:cNvPr id="4" name="Slide Number Placeholder 3"/>
          <p:cNvSpPr>
            <a:spLocks noGrp="1"/>
          </p:cNvSpPr>
          <p:nvPr>
            <p:ph type="sldNum" sz="quarter"/>
          </p:nvPr>
        </p:nvSpPr>
        <p:spPr/>
        <p:txBody>
          <a:bodyPr/>
          <a:lstStyle/>
          <a:p>
            <a:pPr>
              <a:defRPr/>
            </a:pPr>
            <a:fld id="{AB4C98C1-5CC7-4FAE-8E55-C2C4AD25CE0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600" kern="1200" dirty="0" smtClean="0">
                <a:solidFill>
                  <a:srgbClr val="000000"/>
                </a:solidFill>
                <a:effectLst/>
                <a:latin typeface="Arial" pitchFamily="34" charset="0"/>
                <a:ea typeface="MS PGothic" pitchFamily="34" charset="-128"/>
                <a:cs typeface="MS PGothic"/>
              </a:rPr>
              <a:t>One of the signs that parents can look for is a strong clove smell. K2/Spice is typically smoked, so parents may find a coffee grinder around the house – which is often used to reduce the product to a fine powder so that it is easier to smoke  – and other drug paraphernalia such as pipes or screens.</a:t>
            </a:r>
            <a:endParaRPr lang="en-US" dirty="0" smtClean="0"/>
          </a:p>
          <a:p>
            <a:endParaRPr lang="en-US" dirty="0" smtClean="0"/>
          </a:p>
        </p:txBody>
      </p:sp>
      <p:sp>
        <p:nvSpPr>
          <p:cNvPr id="4" name="Slide Number Placeholder 3"/>
          <p:cNvSpPr>
            <a:spLocks noGrp="1"/>
          </p:cNvSpPr>
          <p:nvPr>
            <p:ph type="sldNum" sz="quarter"/>
          </p:nvPr>
        </p:nvSpPr>
        <p:spPr/>
        <p:txBody>
          <a:bodyPr/>
          <a:lstStyle/>
          <a:p>
            <a:pPr>
              <a:defRPr/>
            </a:pPr>
            <a:fld id="{00D284B0-9577-4D17-8748-49AAB7B85A05}"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600" kern="1200" dirty="0" smtClean="0">
                <a:solidFill>
                  <a:srgbClr val="000000"/>
                </a:solidFill>
                <a:effectLst/>
                <a:latin typeface="Arial" pitchFamily="34" charset="0"/>
                <a:ea typeface="MS PGothic" pitchFamily="34" charset="-128"/>
                <a:cs typeface="MS PGothic"/>
              </a:rPr>
              <a:t>The physical signs of use are very troubling.</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You may notice increased agitation, profuse sweating, pale skin or vomiting.</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But what may be of the greatest concern is the loss of physical control – a kind of brain-body disconnect. This is where you may see seizures, a lack of pain response or uncontrolled/spastic body movements.</a:t>
            </a:r>
          </a:p>
          <a:p>
            <a:r>
              <a:rPr lang="en-US" dirty="0" smtClean="0"/>
              <a:t> </a:t>
            </a:r>
          </a:p>
        </p:txBody>
      </p:sp>
      <p:sp>
        <p:nvSpPr>
          <p:cNvPr id="4" name="Slide Number Placeholder 3"/>
          <p:cNvSpPr>
            <a:spLocks noGrp="1"/>
          </p:cNvSpPr>
          <p:nvPr>
            <p:ph type="sldNum" sz="quarter"/>
          </p:nvPr>
        </p:nvSpPr>
        <p:spPr/>
        <p:txBody>
          <a:bodyPr/>
          <a:lstStyle/>
          <a:p>
            <a:pPr>
              <a:defRPr/>
            </a:pPr>
            <a:fld id="{B9AB364B-6E10-48AE-B702-51B9642F726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600" kern="1200" dirty="0" smtClean="0">
                <a:solidFill>
                  <a:srgbClr val="000000"/>
                </a:solidFill>
                <a:effectLst/>
                <a:latin typeface="Arial" pitchFamily="34" charset="0"/>
                <a:ea typeface="MS PGothic" pitchFamily="34" charset="-128"/>
                <a:cs typeface="MS PGothic"/>
              </a:rPr>
              <a:t>Looking at the effects another way, parents should know that the onset of this drug is fairly quick, and – depending on a number of factors – the length of the high can last from one to eight hours.</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 paranoia that is associated with K2/Spice is closer to the psychological reaction to PCP or angel dust than to the paranoia associated with marijuana.</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One of the most frightening factors is that users may experience </a:t>
            </a:r>
            <a:r>
              <a:rPr lang="en-US" sz="1600" kern="1200" dirty="0" err="1" smtClean="0">
                <a:solidFill>
                  <a:srgbClr val="000000"/>
                </a:solidFill>
                <a:effectLst/>
                <a:latin typeface="Arial" pitchFamily="34" charset="0"/>
                <a:ea typeface="MS PGothic" pitchFamily="34" charset="-128"/>
                <a:cs typeface="MS PGothic"/>
              </a:rPr>
              <a:t>dysphoria</a:t>
            </a:r>
            <a:r>
              <a:rPr lang="en-US" sz="1600" kern="1200" dirty="0" smtClean="0">
                <a:solidFill>
                  <a:srgbClr val="000000"/>
                </a:solidFill>
                <a:effectLst/>
                <a:latin typeface="Arial" pitchFamily="34" charset="0"/>
                <a:ea typeface="MS PGothic" pitchFamily="34" charset="-128"/>
                <a:cs typeface="MS PGothic"/>
              </a:rPr>
              <a:t>. The best way to explain </a:t>
            </a:r>
            <a:r>
              <a:rPr lang="en-US" sz="1600" kern="1200" dirty="0" err="1" smtClean="0">
                <a:solidFill>
                  <a:srgbClr val="000000"/>
                </a:solidFill>
                <a:effectLst/>
                <a:latin typeface="Arial" pitchFamily="34" charset="0"/>
                <a:ea typeface="MS PGothic" pitchFamily="34" charset="-128"/>
                <a:cs typeface="MS PGothic"/>
              </a:rPr>
              <a:t>dysphoria</a:t>
            </a:r>
            <a:r>
              <a:rPr lang="en-US" sz="1600" kern="1200" dirty="0" smtClean="0">
                <a:solidFill>
                  <a:srgbClr val="000000"/>
                </a:solidFill>
                <a:effectLst/>
                <a:latin typeface="Arial" pitchFamily="34" charset="0"/>
                <a:ea typeface="MS PGothic" pitchFamily="34" charset="-128"/>
                <a:cs typeface="MS PGothic"/>
              </a:rPr>
              <a:t> is that it is the opposite of euphoria. A spice user posted a blog comment that read in part, “I felt as if I was in hell – this morbid place that I couldn’t get out of.”  (</a:t>
            </a:r>
            <a:r>
              <a:rPr lang="en-US" sz="1600" u="sng" kern="1200" dirty="0" smtClean="0">
                <a:solidFill>
                  <a:srgbClr val="000000"/>
                </a:solidFill>
                <a:effectLst/>
                <a:latin typeface="Arial" pitchFamily="34" charset="0"/>
                <a:ea typeface="MS PGothic" pitchFamily="34" charset="-128"/>
                <a:cs typeface="MS PGothic"/>
              </a:rPr>
              <a:t>http://cenblog.org/terra-sigillata/2010/09/07/whats-the-buzz-synthetic-marijuana-k2-spice-jwh-018/</a:t>
            </a:r>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As troubling as the short-term effects of this drug are, what is even more concerning is the fact that no one knows what their long-term effects will be. They simply haven’t been around long enough for medical professionals to know how users will be affected in 10 years, 20 years or even further in the future.</a:t>
            </a:r>
          </a:p>
          <a:p>
            <a:r>
              <a:rPr lang="en-US" sz="1600" kern="1200" dirty="0" smtClean="0">
                <a:solidFill>
                  <a:srgbClr val="000000"/>
                </a:solidFill>
                <a:effectLst/>
                <a:latin typeface="Arial" pitchFamily="34" charset="0"/>
                <a:ea typeface="MS PGothic" pitchFamily="34" charset="-128"/>
                <a:cs typeface="MS PGothic"/>
              </a:rPr>
              <a:t> </a:t>
            </a:r>
          </a:p>
        </p:txBody>
      </p:sp>
      <p:sp>
        <p:nvSpPr>
          <p:cNvPr id="4" name="Slide Number Placeholder 3"/>
          <p:cNvSpPr>
            <a:spLocks noGrp="1"/>
          </p:cNvSpPr>
          <p:nvPr>
            <p:ph type="sldNum" sz="quarter"/>
          </p:nvPr>
        </p:nvSpPr>
        <p:spPr/>
        <p:txBody>
          <a:bodyPr/>
          <a:lstStyle/>
          <a:p>
            <a:pPr>
              <a:defRPr/>
            </a:pPr>
            <a:fld id="{4A44FE5C-E812-4EC4-8727-30B24C0E836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600" kern="1200" dirty="0" smtClean="0">
                <a:solidFill>
                  <a:srgbClr val="000000"/>
                </a:solidFill>
                <a:effectLst/>
                <a:latin typeface="Arial" pitchFamily="34" charset="0"/>
                <a:ea typeface="MS PGothic" pitchFamily="34" charset="-128"/>
                <a:cs typeface="MS PGothic"/>
              </a:rPr>
              <a:t>Like Bath Salts, K2/Spice is sold online, in convenience stores and in “head” shops. It is often marketed as incense.</a:t>
            </a:r>
          </a:p>
        </p:txBody>
      </p:sp>
      <p:sp>
        <p:nvSpPr>
          <p:cNvPr id="4" name="Slide Number Placeholder 3"/>
          <p:cNvSpPr>
            <a:spLocks noGrp="1"/>
          </p:cNvSpPr>
          <p:nvPr>
            <p:ph type="sldNum" sz="quarter"/>
          </p:nvPr>
        </p:nvSpPr>
        <p:spPr/>
        <p:txBody>
          <a:bodyPr/>
          <a:lstStyle/>
          <a:p>
            <a:pPr>
              <a:defRPr/>
            </a:pPr>
            <a:fld id="{2DAFC116-7C5E-4F7F-A71E-4BCD72F8203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r>
              <a:rPr lang="en-US" sz="1600" kern="1200" dirty="0" smtClean="0">
                <a:solidFill>
                  <a:srgbClr val="000000"/>
                </a:solidFill>
                <a:effectLst/>
                <a:latin typeface="Arial" pitchFamily="34" charset="0"/>
                <a:ea typeface="MS PGothic" pitchFamily="34" charset="-128"/>
                <a:cs typeface="MS PGothic"/>
              </a:rPr>
              <a:t>While these drugs may be “news” to many parents, more than one in 10 American high school seniors used synthetic marijuana in the prior year  according to the “Monitoring the Future” study, a survey conducted by the University of Michigan,.</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At 11.4 percent, the annual prevalence of synthetic marijuana is:</a:t>
            </a:r>
          </a:p>
          <a:p>
            <a:r>
              <a:rPr lang="en-US" sz="1600" kern="1200" dirty="0" smtClean="0">
                <a:solidFill>
                  <a:srgbClr val="000000"/>
                </a:solidFill>
                <a:effectLst/>
                <a:latin typeface="Arial" pitchFamily="34" charset="0"/>
                <a:ea typeface="MS PGothic" pitchFamily="34" charset="-128"/>
                <a:cs typeface="MS PGothic"/>
              </a:rPr>
              <a:t>41 percent greater than </a:t>
            </a:r>
            <a:r>
              <a:rPr lang="en-US" sz="1600" kern="1200" dirty="0" err="1" smtClean="0">
                <a:solidFill>
                  <a:srgbClr val="000000"/>
                </a:solidFill>
                <a:effectLst/>
                <a:latin typeface="Arial" pitchFamily="34" charset="0"/>
                <a:ea typeface="MS PGothic" pitchFamily="34" charset="-128"/>
                <a:cs typeface="MS PGothic"/>
              </a:rPr>
              <a:t>Vicodin</a:t>
            </a:r>
            <a:r>
              <a:rPr lang="en-US" sz="1600" kern="1200" dirty="0" smtClean="0">
                <a:solidFill>
                  <a:srgbClr val="000000"/>
                </a:solidFill>
                <a:effectLst/>
                <a:latin typeface="Arial" pitchFamily="34" charset="0"/>
                <a:ea typeface="MS PGothic" pitchFamily="34" charset="-128"/>
                <a:cs typeface="MS PGothic"/>
              </a:rPr>
              <a:t> (8.1 percent)</a:t>
            </a:r>
          </a:p>
          <a:p>
            <a:r>
              <a:rPr lang="en-US" sz="1600" kern="1200" dirty="0" smtClean="0">
                <a:solidFill>
                  <a:srgbClr val="000000"/>
                </a:solidFill>
                <a:effectLst/>
                <a:latin typeface="Arial" pitchFamily="34" charset="0"/>
                <a:ea typeface="MS PGothic" pitchFamily="34" charset="-128"/>
                <a:cs typeface="MS PGothic"/>
              </a:rPr>
              <a:t>Four times greater than inhalants (3.2 percent)</a:t>
            </a:r>
          </a:p>
          <a:p>
            <a:r>
              <a:rPr lang="en-US" sz="1600" kern="1200" dirty="0" smtClean="0">
                <a:solidFill>
                  <a:srgbClr val="000000"/>
                </a:solidFill>
                <a:effectLst/>
                <a:latin typeface="Arial" pitchFamily="34" charset="0"/>
                <a:ea typeface="MS PGothic" pitchFamily="34" charset="-128"/>
                <a:cs typeface="MS PGothic"/>
              </a:rPr>
              <a:t>Four times greater than cocaine (2.9 percent)</a:t>
            </a:r>
          </a:p>
          <a:p>
            <a:r>
              <a:rPr lang="en-US" sz="1600" kern="1200" dirty="0" smtClean="0">
                <a:solidFill>
                  <a:srgbClr val="000000"/>
                </a:solidFill>
                <a:effectLst/>
                <a:latin typeface="Arial" pitchFamily="34" charset="0"/>
                <a:ea typeface="MS PGothic" pitchFamily="34" charset="-128"/>
                <a:cs typeface="MS PGothic"/>
              </a:rPr>
              <a:t>Eight times greater than meth (1.4 percent)</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It is also more common than hallucinogens, LSD and </a:t>
            </a:r>
            <a:r>
              <a:rPr lang="en-US" sz="1600" kern="1200" dirty="0" err="1" smtClean="0">
                <a:solidFill>
                  <a:srgbClr val="000000"/>
                </a:solidFill>
                <a:effectLst/>
                <a:latin typeface="Arial" pitchFamily="34" charset="0"/>
                <a:ea typeface="MS PGothic" pitchFamily="34" charset="-128"/>
                <a:cs typeface="MS PGothic"/>
              </a:rPr>
              <a:t>OxyContin</a:t>
            </a:r>
            <a:r>
              <a:rPr lang="en-US" sz="1600" kern="1200" dirty="0" smtClean="0">
                <a:solidFill>
                  <a:srgbClr val="000000"/>
                </a:solidFill>
                <a:effectLst/>
                <a:latin typeface="Arial" pitchFamily="34" charset="0"/>
                <a:ea typeface="MS PGothic" pitchFamily="34" charset="-128"/>
                <a:cs typeface="MS PGothic"/>
              </a:rPr>
              <a:t> and twice as likely to be used as over-the-counter cough/cold medicine.</a:t>
            </a:r>
          </a:p>
          <a:p>
            <a:pPr>
              <a:defRPr/>
            </a:pPr>
            <a:endParaRPr lang="en-US" dirty="0"/>
          </a:p>
        </p:txBody>
      </p:sp>
      <p:sp>
        <p:nvSpPr>
          <p:cNvPr id="4" name="Slide Number Placeholder 3"/>
          <p:cNvSpPr>
            <a:spLocks noGrp="1"/>
          </p:cNvSpPr>
          <p:nvPr>
            <p:ph type="sldNum" sz="quarter"/>
          </p:nvPr>
        </p:nvSpPr>
        <p:spPr/>
        <p:txBody>
          <a:bodyPr/>
          <a:lstStyle/>
          <a:p>
            <a:pPr>
              <a:defRPr/>
            </a:pPr>
            <a:fld id="{C39B173E-7652-489E-A5E3-54191D66877E}"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r>
              <a:rPr lang="en-US" sz="1600" kern="1200" dirty="0" smtClean="0">
                <a:solidFill>
                  <a:srgbClr val="000000"/>
                </a:solidFill>
                <a:effectLst/>
                <a:latin typeface="Arial" pitchFamily="34" charset="0"/>
                <a:ea typeface="MS PGothic" pitchFamily="34" charset="-128"/>
                <a:cs typeface="MS PGothic"/>
              </a:rPr>
              <a:t>Calls to poison control centers for exposure to synthetic marijuana doubled between 2010 and 2011 and is on track to rise again in 2012.</a:t>
            </a:r>
            <a:endParaRPr lang="en-US" sz="1600" kern="1200" dirty="0">
              <a:solidFill>
                <a:srgbClr val="000000"/>
              </a:solidFill>
              <a:effectLst/>
              <a:latin typeface="Arial" pitchFamily="34" charset="0"/>
              <a:ea typeface="MS PGothic" pitchFamily="34" charset="-128"/>
              <a:cs typeface="MS PGothic"/>
            </a:endParaRPr>
          </a:p>
        </p:txBody>
      </p:sp>
      <p:sp>
        <p:nvSpPr>
          <p:cNvPr id="4" name="Slide Number Placeholder 3"/>
          <p:cNvSpPr>
            <a:spLocks noGrp="1"/>
          </p:cNvSpPr>
          <p:nvPr>
            <p:ph type="sldNum" sz="quarter"/>
          </p:nvPr>
        </p:nvSpPr>
        <p:spPr/>
        <p:txBody>
          <a:bodyPr/>
          <a:lstStyle/>
          <a:p>
            <a:pPr>
              <a:defRPr/>
            </a:pPr>
            <a:fld id="{4E1C3989-1FDC-408E-86E6-BE9B9489A68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600" kern="1200" dirty="0" smtClean="0">
                <a:solidFill>
                  <a:srgbClr val="000000"/>
                </a:solidFill>
                <a:effectLst/>
                <a:latin typeface="Arial" pitchFamily="34" charset="0"/>
                <a:ea typeface="MS PGothic" pitchFamily="34" charset="-128"/>
                <a:cs typeface="MS PGothic"/>
              </a:rPr>
              <a:t>In the past two years, the Drug Enforcement Administration has taken emergency action to make both Bath Salts and K2/Spice illegal. There is now a study period taking place to determine if these bans will remain permanent.</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 challenge for regulators and parents, however, is to stay ahead of the new formulas and versions of these drugs that may not be covered by current law.</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Congress is also working to act on this issue.</a:t>
            </a:r>
          </a:p>
          <a:p>
            <a:endParaRPr lang="en-US" sz="1600" kern="1200" dirty="0" smtClean="0">
              <a:solidFill>
                <a:srgbClr val="000000"/>
              </a:solidFill>
              <a:effectLst/>
              <a:latin typeface="Arial" pitchFamily="34" charset="0"/>
              <a:ea typeface="MS PGothic" pitchFamily="34" charset="-128"/>
              <a:cs typeface="MS PGothic"/>
            </a:endParaRPr>
          </a:p>
          <a:p>
            <a:r>
              <a:rPr lang="en-US" sz="1600" kern="1200" dirty="0" smtClean="0">
                <a:solidFill>
                  <a:srgbClr val="000000"/>
                </a:solidFill>
                <a:effectLst/>
                <a:latin typeface="Arial" pitchFamily="34" charset="0"/>
                <a:ea typeface="MS PGothic" pitchFamily="34" charset="-128"/>
                <a:cs typeface="MS PGothic"/>
              </a:rPr>
              <a:t>However,</a:t>
            </a:r>
            <a:r>
              <a:rPr lang="en-US" sz="1600" kern="1200" baseline="0" dirty="0" smtClean="0">
                <a:solidFill>
                  <a:srgbClr val="000000"/>
                </a:solidFill>
                <a:effectLst/>
                <a:latin typeface="Arial" pitchFamily="34" charset="0"/>
                <a:ea typeface="MS PGothic" pitchFamily="34" charset="-128"/>
                <a:cs typeface="MS PGothic"/>
              </a:rPr>
              <a:t> regulators and parents face the challenge of staying ahead of new formulations.</a:t>
            </a:r>
            <a:endParaRPr lang="en-US" sz="1600" kern="1200" dirty="0">
              <a:solidFill>
                <a:srgbClr val="000000"/>
              </a:solidFill>
              <a:effectLst/>
              <a:latin typeface="Arial" pitchFamily="34" charset="0"/>
              <a:ea typeface="MS PGothic" pitchFamily="34" charset="-128"/>
              <a:cs typeface="MS PGothic"/>
            </a:endParaRPr>
          </a:p>
        </p:txBody>
      </p:sp>
      <p:sp>
        <p:nvSpPr>
          <p:cNvPr id="4" name="Slide Number Placeholder 3"/>
          <p:cNvSpPr>
            <a:spLocks noGrp="1"/>
          </p:cNvSpPr>
          <p:nvPr>
            <p:ph type="sldNum" sz="quarter"/>
          </p:nvPr>
        </p:nvSpPr>
        <p:spPr/>
        <p:txBody>
          <a:bodyPr/>
          <a:lstStyle/>
          <a:p>
            <a:pPr>
              <a:defRPr/>
            </a:pPr>
            <a:fld id="{4655CDFA-626C-47EA-B1C8-897BB6B4B49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r>
              <a:rPr lang="en-US" sz="1600" kern="1200" dirty="0" smtClean="0">
                <a:solidFill>
                  <a:srgbClr val="000000"/>
                </a:solidFill>
                <a:effectLst/>
                <a:latin typeface="Arial" pitchFamily="34" charset="0"/>
                <a:ea typeface="MS PGothic" pitchFamily="34" charset="-128"/>
                <a:cs typeface="MS PGothic"/>
              </a:rPr>
              <a:t>So what can parents and other influencers say to young people about the dangers of these drugs?</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A good overarching message to kids is to avoid putting anything in their bodies that would change their feelings or emotions – whether it is something they would smoke, drink, take in pill form or shoot with a needle. The human brain is an incredible machine, and you need to be even more careful with a teenage brain because it is a work in progress. </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Additional messages include:</a:t>
            </a:r>
          </a:p>
          <a:p>
            <a:pPr marL="285750" lvl="0" indent="-285750">
              <a:buFont typeface="Arial" pitchFamily="34" charset="0"/>
              <a:buChar char="•"/>
            </a:pPr>
            <a:r>
              <a:rPr lang="en-US" sz="1600" kern="1200" dirty="0" smtClean="0">
                <a:solidFill>
                  <a:srgbClr val="000000"/>
                </a:solidFill>
                <a:effectLst/>
                <a:latin typeface="Arial" pitchFamily="34" charset="0"/>
                <a:ea typeface="MS PGothic" pitchFamily="34" charset="-128"/>
                <a:cs typeface="MS PGothic"/>
              </a:rPr>
              <a:t>It is impossible to know what these drugs contain, who made them or what you are going to get.</a:t>
            </a:r>
          </a:p>
          <a:p>
            <a:pPr marL="285750" lvl="0" indent="-285750">
              <a:buFont typeface="Arial" pitchFamily="34" charset="0"/>
              <a:buChar char="•"/>
            </a:pPr>
            <a:r>
              <a:rPr lang="en-US" sz="1600" kern="1200" dirty="0" smtClean="0">
                <a:solidFill>
                  <a:srgbClr val="000000"/>
                </a:solidFill>
                <a:effectLst/>
                <a:latin typeface="Arial" pitchFamily="34" charset="0"/>
                <a:ea typeface="MS PGothic" pitchFamily="34" charset="-128"/>
                <a:cs typeface="MS PGothic"/>
              </a:rPr>
              <a:t>Getting high – no matter how – carries risks of making unsafe or unhealthy decisions.</a:t>
            </a:r>
          </a:p>
          <a:p>
            <a:pPr marL="285750" lvl="0" indent="-285750">
              <a:buFont typeface="Arial" pitchFamily="34" charset="0"/>
              <a:buChar char="•"/>
            </a:pPr>
            <a:r>
              <a:rPr lang="en-US" sz="1600" kern="1200" dirty="0" smtClean="0">
                <a:solidFill>
                  <a:srgbClr val="000000"/>
                </a:solidFill>
                <a:effectLst/>
                <a:latin typeface="Arial" pitchFamily="34" charset="0"/>
                <a:ea typeface="MS PGothic" pitchFamily="34" charset="-128"/>
                <a:cs typeface="MS PGothic"/>
              </a:rPr>
              <a:t>Just because a drug is legal – or is labeled as legal – does not mean that it is safe.</a:t>
            </a:r>
          </a:p>
          <a:p>
            <a:pPr marL="285750" indent="-285750">
              <a:buFont typeface="Arial" pitchFamily="34" charset="0"/>
              <a:buChar char="•"/>
            </a:pPr>
            <a:r>
              <a:rPr lang="en-US" sz="1600" kern="1200" dirty="0" smtClean="0">
                <a:solidFill>
                  <a:srgbClr val="000000"/>
                </a:solidFill>
                <a:effectLst/>
                <a:latin typeface="Arial" pitchFamily="34" charset="0"/>
                <a:ea typeface="MS PGothic" pitchFamily="34" charset="-128"/>
                <a:cs typeface="MS PGothic"/>
              </a:rPr>
              <a:t>We don’t know the long-term effects of synthetic drugs because the drugs are so new.</a:t>
            </a:r>
            <a:endParaRPr lang="en-US" dirty="0"/>
          </a:p>
        </p:txBody>
      </p:sp>
      <p:sp>
        <p:nvSpPr>
          <p:cNvPr id="4" name="Slide Number Placeholder 3"/>
          <p:cNvSpPr>
            <a:spLocks noGrp="1"/>
          </p:cNvSpPr>
          <p:nvPr>
            <p:ph type="sldNum" sz="quarter"/>
          </p:nvPr>
        </p:nvSpPr>
        <p:spPr/>
        <p:txBody>
          <a:bodyPr/>
          <a:lstStyle/>
          <a:p>
            <a:pPr>
              <a:defRPr/>
            </a:pPr>
            <a:fld id="{0DF37B1B-3AEE-407D-BC71-D103966FBE98}"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kern="1200" dirty="0" smtClean="0">
                <a:solidFill>
                  <a:srgbClr val="000000"/>
                </a:solidFill>
                <a:effectLst/>
                <a:latin typeface="Arial" pitchFamily="34" charset="0"/>
                <a:ea typeface="MS PGothic" pitchFamily="34" charset="-128"/>
                <a:cs typeface="MS PGothic"/>
              </a:rPr>
              <a:t>The Partnership at Drugfree.org’s “Time To Talk” resource, found at TimeToTalk.org, offers easy-to-use, research-based tips to help you have ongoing conversations with your kids to keep them healthy and drug free.</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HablaConTusHijos.org is the Spanish-language version of Time to Talk.</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 Decoder blog addresses real issues that real parents face every day.</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 Drug Guide for Parents shares facts about the top 13 drugs most commonly abused by teens.</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Time to Act! provides parents with step-by-step guidance on what to do if they think or know that their child is using.</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 Intervene blog is a forum for experts, parents and caring adults to share their experiences and insights.</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 Intervention eBook provides parents with an additional way to learn about how to help their child.  </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 Treatment eBook provides parents with a guide to understanding what treatment is, how to pay for it, how to start treatment and more.</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Time to Get Help gives parents a better understanding of teen and young adult substance abuse and addiction and a community to share their experiences and support one another. </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A key message that we want to deliver to parents and other people who care about kids is that whether you are working to prevent use by their child, responding to it or supporting your child’s recovery, you are not alone.</a:t>
            </a:r>
          </a:p>
          <a:p>
            <a:pPr>
              <a:defRPr/>
            </a:pPr>
            <a:endParaRPr lang="en-US" dirty="0"/>
          </a:p>
        </p:txBody>
      </p:sp>
      <p:sp>
        <p:nvSpPr>
          <p:cNvPr id="4" name="Slide Number Placeholder 3"/>
          <p:cNvSpPr>
            <a:spLocks noGrp="1"/>
          </p:cNvSpPr>
          <p:nvPr>
            <p:ph type="sldNum" sz="quarter"/>
          </p:nvPr>
        </p:nvSpPr>
        <p:spPr/>
        <p:txBody>
          <a:bodyPr/>
          <a:lstStyle/>
          <a:p>
            <a:pPr>
              <a:defRPr/>
            </a:pPr>
            <a:fld id="{5F2E7422-3519-440F-B90A-8FEBCBADF05F}"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600" kern="1200" dirty="0" smtClean="0">
                <a:solidFill>
                  <a:srgbClr val="000000"/>
                </a:solidFill>
                <a:effectLst/>
                <a:latin typeface="Arial" pitchFamily="34" charset="0"/>
                <a:ea typeface="MS PGothic" pitchFamily="34" charset="-128"/>
                <a:cs typeface="MS PGothic"/>
              </a:rPr>
              <a:t>The first thing that parents should know is that the drug called Bath Salts is very different from the product that you put into a bath. The only reason why they have the same name is because the products look similar.</a:t>
            </a:r>
            <a:r>
              <a:rPr lang="en-US" dirty="0" smtClean="0"/>
              <a:t> </a:t>
            </a:r>
          </a:p>
          <a:p>
            <a:r>
              <a:rPr lang="en-US" dirty="0" smtClean="0"/>
              <a:t> </a:t>
            </a:r>
          </a:p>
        </p:txBody>
      </p:sp>
      <p:sp>
        <p:nvSpPr>
          <p:cNvPr id="4" name="Slide Number Placeholder 3"/>
          <p:cNvSpPr>
            <a:spLocks noGrp="1"/>
          </p:cNvSpPr>
          <p:nvPr>
            <p:ph type="sldNum" sz="quarter"/>
          </p:nvPr>
        </p:nvSpPr>
        <p:spPr/>
        <p:txBody>
          <a:bodyPr/>
          <a:lstStyle/>
          <a:p>
            <a:pPr>
              <a:defRPr/>
            </a:pPr>
            <a:fld id="{04468C5F-5DED-40B7-95E0-3A00F73D443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600" kern="1200" dirty="0" smtClean="0">
                <a:solidFill>
                  <a:srgbClr val="000000"/>
                </a:solidFill>
                <a:effectLst/>
                <a:latin typeface="Arial" pitchFamily="34" charset="0"/>
                <a:ea typeface="MS PGothic" pitchFamily="34" charset="-128"/>
                <a:cs typeface="MS PGothic"/>
              </a:rPr>
              <a:t>We want families to connect with the Partnership.</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 Partnership at Drugfree.org’s Parents Toll-Free Helpline offers assistance to parents who want to talk to someone about their child’s drug use and drinking.   </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Our Helpline is open Monday through Friday from 10:00 am to 6:00 pm ET. We are closed on weekends and holidays. The Helpline is not a crisis line. If you do not connect with a parent specialist, please leave a message and we will make every effort to get back to you by the next business day. If you are in need of immediate or emergency services please call 911 or a 24-hour crisis hotline.</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Our </a:t>
            </a:r>
            <a:r>
              <a:rPr lang="en-US" sz="1600" kern="1200" dirty="0" err="1" smtClean="0">
                <a:solidFill>
                  <a:srgbClr val="000000"/>
                </a:solidFill>
                <a:effectLst/>
                <a:latin typeface="Arial" pitchFamily="34" charset="0"/>
                <a:ea typeface="MS PGothic" pitchFamily="34" charset="-128"/>
                <a:cs typeface="MS PGothic"/>
              </a:rPr>
              <a:t>eNewsletters</a:t>
            </a:r>
            <a:r>
              <a:rPr lang="en-US" sz="1600" kern="1200" dirty="0" smtClean="0">
                <a:solidFill>
                  <a:srgbClr val="000000"/>
                </a:solidFill>
                <a:effectLst/>
                <a:latin typeface="Arial" pitchFamily="34" charset="0"/>
                <a:ea typeface="MS PGothic" pitchFamily="34" charset="-128"/>
                <a:cs typeface="MS PGothic"/>
              </a:rPr>
              <a:t> are a great way to get updated information about substance abuse and actions parents can take to help their kids delivered directly to your inbox.</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You can friend us on Facebook, or you can follow our Twitter feed.</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We try to provide as many ways as possible to for you to keep in touch with us!</a:t>
            </a:r>
          </a:p>
          <a:p>
            <a:endParaRPr lang="en-US" dirty="0" smtClean="0"/>
          </a:p>
        </p:txBody>
      </p:sp>
      <p:sp>
        <p:nvSpPr>
          <p:cNvPr id="4" name="Slide Number Placeholder 3"/>
          <p:cNvSpPr>
            <a:spLocks noGrp="1"/>
          </p:cNvSpPr>
          <p:nvPr>
            <p:ph type="sldNum" sz="quarter"/>
          </p:nvPr>
        </p:nvSpPr>
        <p:spPr/>
        <p:txBody>
          <a:bodyPr/>
          <a:lstStyle/>
          <a:p>
            <a:pPr>
              <a:defRPr/>
            </a:pPr>
            <a:fld id="{806C0EF0-EA49-466A-A07C-12D1BC68A0C7}"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933825" y="8770938"/>
            <a:ext cx="30146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143" tIns="45572" rIns="91143" bIns="45572"/>
          <a:lstStyle/>
          <a:p>
            <a:pPr algn="r">
              <a:lnSpc>
                <a:spcPct val="112000"/>
              </a:lnSpc>
              <a:buClr>
                <a:srgbClr val="000000"/>
              </a:buClr>
              <a:buSzPct val="100000"/>
              <a:tabLst>
                <a:tab pos="0" algn="l"/>
                <a:tab pos="458788" algn="l"/>
                <a:tab pos="923925" algn="l"/>
                <a:tab pos="1384300" algn="l"/>
                <a:tab pos="1849438" algn="l"/>
                <a:tab pos="2311400" algn="l"/>
                <a:tab pos="2774950" algn="l"/>
                <a:tab pos="3236913" algn="l"/>
                <a:tab pos="3702050" algn="l"/>
                <a:tab pos="4162425" algn="l"/>
                <a:tab pos="4627563" algn="l"/>
                <a:tab pos="5089525" algn="l"/>
                <a:tab pos="5553075" algn="l"/>
                <a:tab pos="6015038" algn="l"/>
                <a:tab pos="6478588" algn="l"/>
                <a:tab pos="6940550" algn="l"/>
                <a:tab pos="7405688" algn="l"/>
                <a:tab pos="7866063" algn="l"/>
                <a:tab pos="8331200" algn="l"/>
                <a:tab pos="8793163" algn="l"/>
                <a:tab pos="9256713" algn="l"/>
              </a:tabLst>
            </a:pPr>
            <a:fld id="{E30C3041-F111-4ABC-B79C-851FED5C1134}" type="slidenum">
              <a:rPr lang="en-US" sz="1200">
                <a:solidFill>
                  <a:srgbClr val="000000"/>
                </a:solidFill>
              </a:rPr>
              <a:pPr algn="r">
                <a:lnSpc>
                  <a:spcPct val="112000"/>
                </a:lnSpc>
                <a:buClr>
                  <a:srgbClr val="000000"/>
                </a:buClr>
                <a:buSzPct val="100000"/>
                <a:tabLst>
                  <a:tab pos="0" algn="l"/>
                  <a:tab pos="458788" algn="l"/>
                  <a:tab pos="923925" algn="l"/>
                  <a:tab pos="1384300" algn="l"/>
                  <a:tab pos="1849438" algn="l"/>
                  <a:tab pos="2311400" algn="l"/>
                  <a:tab pos="2774950" algn="l"/>
                  <a:tab pos="3236913" algn="l"/>
                  <a:tab pos="3702050" algn="l"/>
                  <a:tab pos="4162425" algn="l"/>
                  <a:tab pos="4627563" algn="l"/>
                  <a:tab pos="5089525" algn="l"/>
                  <a:tab pos="5553075" algn="l"/>
                  <a:tab pos="6015038" algn="l"/>
                  <a:tab pos="6478588" algn="l"/>
                  <a:tab pos="6940550" algn="l"/>
                  <a:tab pos="7405688" algn="l"/>
                  <a:tab pos="7866063" algn="l"/>
                  <a:tab pos="8331200" algn="l"/>
                  <a:tab pos="8793163" algn="l"/>
                  <a:tab pos="9256713" algn="l"/>
                </a:tabLst>
              </a:pPr>
              <a:t>21</a:t>
            </a:fld>
            <a:endParaRPr lang="en-US" sz="1200">
              <a:solidFill>
                <a:srgbClr val="000000"/>
              </a:solidFill>
            </a:endParaRPr>
          </a:p>
        </p:txBody>
      </p:sp>
      <p:sp>
        <p:nvSpPr>
          <p:cNvPr id="55299" name="Slide Image Placeholder 7"/>
          <p:cNvSpPr>
            <a:spLocks noGrp="1" noRot="1" noChangeAspect="1" noTextEdit="1"/>
          </p:cNvSpPr>
          <p:nvPr>
            <p:ph type="sldImg"/>
          </p:nvPr>
        </p:nvSpPr>
        <p:spPr/>
      </p:sp>
      <p:sp>
        <p:nvSpPr>
          <p:cNvPr id="55300"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600" kern="1200" dirty="0" smtClean="0">
                <a:solidFill>
                  <a:srgbClr val="000000"/>
                </a:solidFill>
                <a:effectLst/>
                <a:latin typeface="Arial" pitchFamily="34" charset="0"/>
                <a:ea typeface="MS PGothic" pitchFamily="34" charset="-128"/>
                <a:cs typeface="MS PGothic"/>
              </a:rPr>
              <a:t>In the coming months, we will be creating additional </a:t>
            </a:r>
            <a:r>
              <a:rPr lang="en-US" sz="1600" kern="1200" dirty="0" err="1" smtClean="0">
                <a:solidFill>
                  <a:srgbClr val="000000"/>
                </a:solidFill>
                <a:effectLst/>
                <a:latin typeface="Arial" pitchFamily="34" charset="0"/>
                <a:ea typeface="MS PGothic" pitchFamily="34" charset="-128"/>
                <a:cs typeface="MS PGothic"/>
              </a:rPr>
              <a:t>slidecasts</a:t>
            </a:r>
            <a:r>
              <a:rPr lang="en-US" sz="1600" kern="1200" dirty="0" smtClean="0">
                <a:solidFill>
                  <a:srgbClr val="000000"/>
                </a:solidFill>
                <a:effectLst/>
                <a:latin typeface="Arial" pitchFamily="34" charset="0"/>
                <a:ea typeface="MS PGothic" pitchFamily="34" charset="-128"/>
                <a:cs typeface="MS PGothic"/>
              </a:rPr>
              <a:t> that use content from the Parents360 presentation and modules.</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If you would like to be notified when these screencasts are published, please be sure to sign up for the Community Education newsletter at drugfree.org, or “like” The Partnership at Drugfree.org on Facebook.</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Thank you for your time, your attention and for your concern for the young people in your life.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mtClean="0"/>
              <a:t> </a:t>
            </a:r>
          </a:p>
        </p:txBody>
      </p:sp>
      <p:sp>
        <p:nvSpPr>
          <p:cNvPr id="4" name="Slide Number Placeholder 3"/>
          <p:cNvSpPr>
            <a:spLocks noGrp="1"/>
          </p:cNvSpPr>
          <p:nvPr>
            <p:ph type="sldNum" sz="quarter"/>
          </p:nvPr>
        </p:nvSpPr>
        <p:spPr/>
        <p:txBody>
          <a:bodyPr/>
          <a:lstStyle/>
          <a:p>
            <a:pPr>
              <a:defRPr/>
            </a:pPr>
            <a:fld id="{2B747AB4-12AD-4BA9-95B2-AE664937D04F}" type="slidenum">
              <a:rPr lang="en-US" smtClean="0"/>
              <a:pPr>
                <a:defRPr/>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r>
              <a:rPr lang="en-US" sz="1600" kern="1200" dirty="0" smtClean="0">
                <a:solidFill>
                  <a:srgbClr val="000000"/>
                </a:solidFill>
                <a:effectLst/>
                <a:latin typeface="Arial" pitchFamily="34" charset="0"/>
                <a:ea typeface="MS PGothic" pitchFamily="34" charset="-128"/>
                <a:cs typeface="MS PGothic"/>
              </a:rPr>
              <a:t>So – what are Bath Salts anyway? They are a man-made, chemical (as opposed to organic) stimulant drug. Generally, stimulants are a class of drugs that elevate mood, increase feelings of well-being and increase energy and alertness. Amphetamines, or speed, are an example of stimulant drugs.</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 technical term for Bath Salts is “substituted </a:t>
            </a:r>
            <a:r>
              <a:rPr lang="en-US" sz="1600" kern="1200" dirty="0" err="1" smtClean="0">
                <a:solidFill>
                  <a:srgbClr val="000000"/>
                </a:solidFill>
                <a:effectLst/>
                <a:latin typeface="Arial" pitchFamily="34" charset="0"/>
                <a:ea typeface="MS PGothic" pitchFamily="34" charset="-128"/>
                <a:cs typeface="MS PGothic"/>
              </a:rPr>
              <a:t>cathinone</a:t>
            </a:r>
            <a:r>
              <a:rPr lang="en-US" sz="1600" kern="1200" dirty="0" smtClean="0">
                <a:solidFill>
                  <a:srgbClr val="000000"/>
                </a:solidFill>
                <a:effectLst/>
                <a:latin typeface="Arial" pitchFamily="34" charset="0"/>
                <a:ea typeface="MS PGothic" pitchFamily="34" charset="-128"/>
                <a:cs typeface="MS PGothic"/>
              </a:rPr>
              <a:t>.” Now, what does that mean? You may have heard of </a:t>
            </a:r>
            <a:r>
              <a:rPr lang="en-US" sz="1600" kern="1200" dirty="0" err="1" smtClean="0">
                <a:solidFill>
                  <a:srgbClr val="000000"/>
                </a:solidFill>
                <a:effectLst/>
                <a:latin typeface="Arial" pitchFamily="34" charset="0"/>
                <a:ea typeface="MS PGothic" pitchFamily="34" charset="-128"/>
                <a:cs typeface="MS PGothic"/>
              </a:rPr>
              <a:t>Khat</a:t>
            </a:r>
            <a:r>
              <a:rPr lang="en-US" sz="1600" kern="1200" dirty="0" smtClean="0">
                <a:solidFill>
                  <a:srgbClr val="000000"/>
                </a:solidFill>
                <a:effectLst/>
                <a:latin typeface="Arial" pitchFamily="34" charset="0"/>
                <a:ea typeface="MS PGothic" pitchFamily="34" charset="-128"/>
                <a:cs typeface="MS PGothic"/>
              </a:rPr>
              <a:t>, a plant that is cultivated and used in East Africa and the Middle East. It has a stimulant effect on the user and can be quite dangerous. Substituted </a:t>
            </a:r>
            <a:r>
              <a:rPr lang="en-US" sz="1600" kern="1200" dirty="0" err="1" smtClean="0">
                <a:solidFill>
                  <a:srgbClr val="000000"/>
                </a:solidFill>
                <a:effectLst/>
                <a:latin typeface="Arial" pitchFamily="34" charset="0"/>
                <a:ea typeface="MS PGothic" pitchFamily="34" charset="-128"/>
                <a:cs typeface="MS PGothic"/>
              </a:rPr>
              <a:t>cathinones</a:t>
            </a:r>
            <a:r>
              <a:rPr lang="en-US" sz="1600" kern="1200" dirty="0" smtClean="0">
                <a:solidFill>
                  <a:srgbClr val="000000"/>
                </a:solidFill>
                <a:effectLst/>
                <a:latin typeface="Arial" pitchFamily="34" charset="0"/>
                <a:ea typeface="MS PGothic" pitchFamily="34" charset="-128"/>
                <a:cs typeface="MS PGothic"/>
              </a:rPr>
              <a:t> are synthetic, concentrated versions of the stimulant chemical in </a:t>
            </a:r>
            <a:r>
              <a:rPr lang="en-US" sz="1600" kern="1200" dirty="0" err="1" smtClean="0">
                <a:solidFill>
                  <a:srgbClr val="000000"/>
                </a:solidFill>
                <a:effectLst/>
                <a:latin typeface="Arial" pitchFamily="34" charset="0"/>
                <a:ea typeface="MS PGothic" pitchFamily="34" charset="-128"/>
                <a:cs typeface="MS PGothic"/>
              </a:rPr>
              <a:t>Khat</a:t>
            </a:r>
            <a:r>
              <a:rPr lang="en-US" sz="1600" kern="1200" dirty="0" smtClean="0">
                <a:solidFill>
                  <a:srgbClr val="000000"/>
                </a:solidFill>
                <a:effectLst/>
                <a:latin typeface="Arial" pitchFamily="34" charset="0"/>
                <a:ea typeface="MS PGothic" pitchFamily="34" charset="-128"/>
                <a:cs typeface="MS PGothic"/>
              </a:rPr>
              <a:t>. </a:t>
            </a:r>
            <a:r>
              <a:rPr lang="en-US" sz="1600" kern="1200" dirty="0" err="1" smtClean="0">
                <a:solidFill>
                  <a:srgbClr val="000000"/>
                </a:solidFill>
                <a:effectLst/>
                <a:latin typeface="Arial" pitchFamily="34" charset="0"/>
                <a:ea typeface="MS PGothic" pitchFamily="34" charset="-128"/>
                <a:cs typeface="MS PGothic"/>
              </a:rPr>
              <a:t>Methylenedioxypyrovalerone</a:t>
            </a:r>
            <a:r>
              <a:rPr lang="en-US" sz="1600" kern="1200" dirty="0" smtClean="0">
                <a:solidFill>
                  <a:srgbClr val="000000"/>
                </a:solidFill>
                <a:effectLst/>
                <a:latin typeface="Arial" pitchFamily="34" charset="0"/>
                <a:ea typeface="MS PGothic" pitchFamily="34" charset="-128"/>
                <a:cs typeface="MS PGothic"/>
              </a:rPr>
              <a:t> (MDPV), </a:t>
            </a:r>
            <a:r>
              <a:rPr lang="en-US" sz="1600" kern="1200" dirty="0" err="1" smtClean="0">
                <a:solidFill>
                  <a:srgbClr val="000000"/>
                </a:solidFill>
                <a:effectLst/>
                <a:latin typeface="Arial" pitchFamily="34" charset="0"/>
                <a:ea typeface="MS PGothic" pitchFamily="34" charset="-128"/>
                <a:cs typeface="MS PGothic"/>
              </a:rPr>
              <a:t>mephedrone</a:t>
            </a:r>
            <a:r>
              <a:rPr lang="en-US" sz="1600" kern="1200" dirty="0" smtClean="0">
                <a:solidFill>
                  <a:srgbClr val="000000"/>
                </a:solidFill>
                <a:effectLst/>
                <a:latin typeface="Arial" pitchFamily="34" charset="0"/>
                <a:ea typeface="MS PGothic" pitchFamily="34" charset="-128"/>
                <a:cs typeface="MS PGothic"/>
              </a:rPr>
              <a:t> and </a:t>
            </a:r>
            <a:r>
              <a:rPr lang="en-US" sz="1600" kern="1200" dirty="0" err="1" smtClean="0">
                <a:solidFill>
                  <a:srgbClr val="000000"/>
                </a:solidFill>
                <a:effectLst/>
                <a:latin typeface="Arial" pitchFamily="34" charset="0"/>
                <a:ea typeface="MS PGothic" pitchFamily="34" charset="-128"/>
                <a:cs typeface="MS PGothic"/>
              </a:rPr>
              <a:t>methylone</a:t>
            </a:r>
            <a:r>
              <a:rPr lang="en-US" sz="1600" kern="1200" dirty="0" smtClean="0">
                <a:solidFill>
                  <a:srgbClr val="000000"/>
                </a:solidFill>
                <a:effectLst/>
                <a:latin typeface="Arial" pitchFamily="34" charset="0"/>
                <a:ea typeface="MS PGothic" pitchFamily="34" charset="-128"/>
                <a:cs typeface="MS PGothic"/>
              </a:rPr>
              <a:t> are the chemicals most often found in “Bath Salts.”</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They can be ingested orally or snorted through the nose.</a:t>
            </a:r>
          </a:p>
          <a:p>
            <a:r>
              <a:rPr lang="en-US" sz="1600" kern="1200" dirty="0" smtClean="0">
                <a:solidFill>
                  <a:srgbClr val="000000"/>
                </a:solidFill>
                <a:effectLst/>
                <a:latin typeface="Arial" pitchFamily="34" charset="0"/>
                <a:ea typeface="MS PGothic" pitchFamily="34" charset="-128"/>
                <a:cs typeface="MS PGothic"/>
              </a:rPr>
              <a:t> </a:t>
            </a:r>
          </a:p>
          <a:p>
            <a:pPr>
              <a:defRPr/>
            </a:pPr>
            <a:r>
              <a:rPr lang="en-US" dirty="0" smtClean="0"/>
              <a:t>So – what are Bath Salts anyway? They are a man-made, chemical (as opposed to organic) – stimulant drug.  Generally, stimulants are a class of drugs that elevate mood, increase feelings of well-being and increase energy and alertness. Amphetamines, or speed, are an example of stimulant drugs.</a:t>
            </a:r>
          </a:p>
          <a:p>
            <a:pPr>
              <a:defRPr/>
            </a:pPr>
            <a:r>
              <a:rPr lang="en-US" dirty="0" smtClean="0"/>
              <a:t> </a:t>
            </a:r>
          </a:p>
          <a:p>
            <a:pPr>
              <a:defRPr/>
            </a:pPr>
            <a:r>
              <a:rPr lang="en-US" dirty="0" smtClean="0"/>
              <a:t>The technical term for “Bath Salts” is “substituted </a:t>
            </a:r>
            <a:r>
              <a:rPr lang="en-US" dirty="0" err="1" smtClean="0"/>
              <a:t>cathinone</a:t>
            </a:r>
            <a:r>
              <a:rPr lang="en-US" dirty="0" smtClean="0"/>
              <a:t>.” Now, what does that mean? You may have heard of </a:t>
            </a:r>
            <a:r>
              <a:rPr lang="en-US" dirty="0" err="1" smtClean="0"/>
              <a:t>Khat</a:t>
            </a:r>
            <a:r>
              <a:rPr lang="en-US" dirty="0" smtClean="0"/>
              <a:t>, a plant that is cultivated and used in East Africa and the Middle East. It has a stimulant effect on the user and can be quite dangerous. Substituted </a:t>
            </a:r>
            <a:r>
              <a:rPr lang="en-US" dirty="0" err="1" smtClean="0"/>
              <a:t>cathinones</a:t>
            </a:r>
            <a:r>
              <a:rPr lang="en-US" dirty="0" smtClean="0"/>
              <a:t> are synthetic, concentrated versions of the stimulant chemical in </a:t>
            </a:r>
            <a:r>
              <a:rPr lang="en-US" dirty="0" err="1" smtClean="0"/>
              <a:t>Khat</a:t>
            </a:r>
            <a:r>
              <a:rPr lang="en-US" dirty="0" smtClean="0"/>
              <a:t>. </a:t>
            </a:r>
            <a:r>
              <a:rPr lang="en-US" dirty="0" err="1" smtClean="0"/>
              <a:t>Methylenedioxypyrovalerone</a:t>
            </a:r>
            <a:r>
              <a:rPr lang="en-US" dirty="0" smtClean="0"/>
              <a:t> (MDPV), </a:t>
            </a:r>
            <a:r>
              <a:rPr lang="en-US" dirty="0" err="1" smtClean="0"/>
              <a:t>mephedrone</a:t>
            </a:r>
            <a:r>
              <a:rPr lang="en-US" dirty="0" smtClean="0"/>
              <a:t> and </a:t>
            </a:r>
            <a:r>
              <a:rPr lang="en-US" dirty="0" err="1" smtClean="0"/>
              <a:t>methylone</a:t>
            </a:r>
            <a:r>
              <a:rPr lang="en-US" dirty="0" smtClean="0"/>
              <a:t> are the chemicals most often found in “bath salts.”</a:t>
            </a:r>
          </a:p>
          <a:p>
            <a:pPr>
              <a:defRPr/>
            </a:pPr>
            <a:r>
              <a:rPr lang="en-US" dirty="0" smtClean="0"/>
              <a:t> </a:t>
            </a:r>
          </a:p>
          <a:p>
            <a:pPr>
              <a:defRPr/>
            </a:pPr>
            <a:r>
              <a:rPr lang="en-US" dirty="0" smtClean="0"/>
              <a:t>They can be ingested orally or snorted through the nose.</a:t>
            </a:r>
          </a:p>
          <a:p>
            <a:pPr>
              <a:defRPr/>
            </a:pPr>
            <a:r>
              <a:rPr lang="en-US" dirty="0" smtClean="0"/>
              <a:t> </a:t>
            </a:r>
            <a:endParaRPr lang="en-US" dirty="0"/>
          </a:p>
        </p:txBody>
      </p:sp>
      <p:sp>
        <p:nvSpPr>
          <p:cNvPr id="4" name="Slide Number Placeholder 3"/>
          <p:cNvSpPr>
            <a:spLocks noGrp="1"/>
          </p:cNvSpPr>
          <p:nvPr>
            <p:ph type="sldNum" sz="quarter"/>
          </p:nvPr>
        </p:nvSpPr>
        <p:spPr/>
        <p:txBody>
          <a:bodyPr/>
          <a:lstStyle/>
          <a:p>
            <a:pPr>
              <a:defRPr/>
            </a:pPr>
            <a:fld id="{6AB62FBA-2815-4B68-B756-F8C3E0EB007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r>
              <a:rPr lang="en-US" sz="1600" kern="1200" dirty="0" smtClean="0">
                <a:solidFill>
                  <a:srgbClr val="000000"/>
                </a:solidFill>
                <a:effectLst/>
                <a:latin typeface="Arial" pitchFamily="34" charset="0"/>
                <a:ea typeface="MS PGothic" pitchFamily="34" charset="-128"/>
                <a:cs typeface="MS PGothic"/>
              </a:rPr>
              <a:t>So – how can you tell if something that is labeled as a bath salt is really a drug?</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Well, first off, if it is contained in a packet that is about the size of a moist </a:t>
            </a:r>
            <a:r>
              <a:rPr lang="en-US" sz="1600" kern="1200" dirty="0" err="1" smtClean="0">
                <a:solidFill>
                  <a:srgbClr val="000000"/>
                </a:solidFill>
                <a:effectLst/>
                <a:latin typeface="Arial" pitchFamily="34" charset="0"/>
                <a:ea typeface="MS PGothic" pitchFamily="34" charset="-128"/>
                <a:cs typeface="MS PGothic"/>
              </a:rPr>
              <a:t>towelette</a:t>
            </a:r>
            <a:r>
              <a:rPr lang="en-US" sz="1600" kern="1200" dirty="0" smtClean="0">
                <a:solidFill>
                  <a:srgbClr val="000000"/>
                </a:solidFill>
                <a:effectLst/>
                <a:latin typeface="Arial" pitchFamily="34" charset="0"/>
                <a:ea typeface="MS PGothic" pitchFamily="34" charset="-128"/>
                <a:cs typeface="MS PGothic"/>
              </a:rPr>
              <a:t>, it probably isn’t designed for use in a bathtub that can hold anywhere from 30 to 60 gallons of water.</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But if it also says, “not for human consumption,” says that it is “not illegal” (never a good sign) or that it is for “adults only,” it is probably a drug that was created for ingestion and not for a hot bath. </a:t>
            </a:r>
          </a:p>
          <a:p>
            <a:r>
              <a:rPr lang="en-US" sz="1600" kern="1200" dirty="0" smtClean="0">
                <a:solidFill>
                  <a:srgbClr val="000000"/>
                </a:solidFill>
                <a:effectLst/>
                <a:latin typeface="Arial" pitchFamily="34" charset="0"/>
                <a:ea typeface="MS PGothic" pitchFamily="34" charset="-128"/>
                <a:cs typeface="MS PGothic"/>
              </a:rPr>
              <a:t> </a:t>
            </a:r>
            <a:endParaRPr lang="en-US" sz="1600" kern="1200" dirty="0">
              <a:solidFill>
                <a:srgbClr val="000000"/>
              </a:solidFill>
              <a:effectLst/>
              <a:latin typeface="Arial" pitchFamily="34" charset="0"/>
              <a:ea typeface="MS PGothic" pitchFamily="34" charset="-128"/>
              <a:cs typeface="MS PGothic"/>
            </a:endParaRPr>
          </a:p>
        </p:txBody>
      </p:sp>
      <p:sp>
        <p:nvSpPr>
          <p:cNvPr id="4" name="Slide Number Placeholder 3"/>
          <p:cNvSpPr>
            <a:spLocks noGrp="1"/>
          </p:cNvSpPr>
          <p:nvPr>
            <p:ph type="sldNum" sz="quarter"/>
          </p:nvPr>
        </p:nvSpPr>
        <p:spPr/>
        <p:txBody>
          <a:bodyPr/>
          <a:lstStyle/>
          <a:p>
            <a:pPr>
              <a:defRPr/>
            </a:pPr>
            <a:fld id="{A8978A8F-07CF-49AC-947B-3089B8DE699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r>
              <a:rPr lang="en-US" sz="1600" kern="1200" dirty="0" smtClean="0">
                <a:solidFill>
                  <a:srgbClr val="000000"/>
                </a:solidFill>
                <a:effectLst/>
                <a:latin typeface="Arial" pitchFamily="34" charset="0"/>
                <a:ea typeface="MS PGothic" pitchFamily="34" charset="-128"/>
                <a:cs typeface="MS PGothic"/>
              </a:rPr>
              <a:t>What makes this even trickier is that not all “Bath Salts” are marketed as Bath Salts. </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Substituted </a:t>
            </a:r>
            <a:r>
              <a:rPr lang="en-US" sz="1600" kern="1200" dirty="0" err="1" smtClean="0">
                <a:solidFill>
                  <a:srgbClr val="000000"/>
                </a:solidFill>
                <a:effectLst/>
                <a:latin typeface="Arial" pitchFamily="34" charset="0"/>
                <a:ea typeface="MS PGothic" pitchFamily="34" charset="-128"/>
                <a:cs typeface="MS PGothic"/>
              </a:rPr>
              <a:t>cathinones</a:t>
            </a:r>
            <a:r>
              <a:rPr lang="en-US" sz="1600" kern="1200" dirty="0" smtClean="0">
                <a:solidFill>
                  <a:srgbClr val="000000"/>
                </a:solidFill>
                <a:effectLst/>
                <a:latin typeface="Arial" pitchFamily="34" charset="0"/>
                <a:ea typeface="MS PGothic" pitchFamily="34" charset="-128"/>
                <a:cs typeface="MS PGothic"/>
              </a:rPr>
              <a:t> and related drugs have been sold as plant feeder, insect repellent and even stain remover.</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It is also important to note that there is no standard formulation for these drugs. The composition of chemicals that is sold in one packet may be completely different than what is sold in an identical packet.</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So – why all of the mystery?</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It is because when these drugs were legal, the people trying to sell them were working to exploit very specific loopholes in the law. For a period of time, these drugs were not illegal because the law did not include them. That has changed, and we will talk about that in a moment. But once word went out that Bath Salts were dangerous, the distributors of these drugs put them in new, deceiving packages. </a:t>
            </a:r>
          </a:p>
          <a:p>
            <a:pPr>
              <a:defRPr/>
            </a:pPr>
            <a:endParaRPr lang="en-US" dirty="0"/>
          </a:p>
        </p:txBody>
      </p:sp>
      <p:sp>
        <p:nvSpPr>
          <p:cNvPr id="4" name="Slide Number Placeholder 3"/>
          <p:cNvSpPr>
            <a:spLocks noGrp="1"/>
          </p:cNvSpPr>
          <p:nvPr>
            <p:ph type="sldNum" sz="quarter"/>
          </p:nvPr>
        </p:nvSpPr>
        <p:spPr/>
        <p:txBody>
          <a:bodyPr/>
          <a:lstStyle/>
          <a:p>
            <a:pPr>
              <a:defRPr/>
            </a:pPr>
            <a:fld id="{C376A3FB-BE72-45EA-A306-A2BE71413B2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r>
              <a:rPr lang="en-US" sz="1600" kern="1200" dirty="0" smtClean="0">
                <a:solidFill>
                  <a:srgbClr val="000000"/>
                </a:solidFill>
                <a:effectLst/>
                <a:latin typeface="Arial" pitchFamily="34" charset="0"/>
                <a:ea typeface="MS PGothic" pitchFamily="34" charset="-128"/>
                <a:cs typeface="MS PGothic"/>
              </a:rPr>
              <a:t>So why would a teen or young adult, or anyone for that matter, make a decision to use “Bath Salts?”</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First, we’ll look at some of the same reasons why people use stimulants. For some, it is to get high or escape, but for many others it is to get energy or endurance to make it through the day. Many people – not just teens – feel overworked and overstressed, and in those situations, a stimulant can have a lot of appeal.  </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Peer pressure or curiosity can play a large role, and often teens don’t know what the effects will be until it’s too late. Word of mouth can also play a big part in deciding to try it. </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Anecdotally, potential users may think that Bath Salts are safer than methamphetamine. They may perceive them to be legal. They may think that they would not test positive – at work or at school – if they use it.  </a:t>
            </a:r>
          </a:p>
          <a:p>
            <a:r>
              <a:rPr lang="en-US" sz="1600" kern="1200" dirty="0" smtClean="0">
                <a:solidFill>
                  <a:srgbClr val="000000"/>
                </a:solidFill>
                <a:effectLst/>
                <a:latin typeface="Arial" pitchFamily="34" charset="0"/>
                <a:ea typeface="MS PGothic" pitchFamily="34" charset="-128"/>
                <a:cs typeface="MS PGothic"/>
              </a:rPr>
              <a:t> </a:t>
            </a:r>
          </a:p>
          <a:p>
            <a:r>
              <a:rPr lang="en-US" sz="1600" kern="1200" dirty="0" smtClean="0">
                <a:solidFill>
                  <a:srgbClr val="000000"/>
                </a:solidFill>
                <a:effectLst/>
                <a:latin typeface="Arial" pitchFamily="34" charset="0"/>
                <a:ea typeface="MS PGothic" pitchFamily="34" charset="-128"/>
                <a:cs typeface="MS PGothic"/>
              </a:rPr>
              <a:t>And these drugs are readily available – if you walk into some convenience stores or gas stations, you may see a whole display of pills and packages marked as “vitamins” or “energy boosters.” Some may be legal, and some may not be. Head shops – which are in the business of selling drug paraphernalia just within the limits of the law – may sell these drugs, and a search for Bath Salts online yields more than 1.3 million results.</a:t>
            </a:r>
          </a:p>
          <a:p>
            <a:pPr>
              <a:defRPr/>
            </a:pPr>
            <a:endParaRPr lang="en-US" dirty="0"/>
          </a:p>
        </p:txBody>
      </p:sp>
      <p:sp>
        <p:nvSpPr>
          <p:cNvPr id="4" name="Slide Number Placeholder 3"/>
          <p:cNvSpPr>
            <a:spLocks noGrp="1"/>
          </p:cNvSpPr>
          <p:nvPr>
            <p:ph type="sldNum" sz="quarter"/>
          </p:nvPr>
        </p:nvSpPr>
        <p:spPr/>
        <p:txBody>
          <a:bodyPr/>
          <a:lstStyle/>
          <a:p>
            <a:pPr>
              <a:defRPr/>
            </a:pPr>
            <a:fld id="{93DCD73C-0CE9-4B2B-BB04-CB12A749F16E}"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US" dirty="0" smtClean="0"/>
              <a:t>The effects of Bath Salts can be severe.  </a:t>
            </a:r>
          </a:p>
          <a:p>
            <a:pPr>
              <a:defRPr/>
            </a:pPr>
            <a:r>
              <a:rPr lang="en-US" dirty="0" smtClean="0"/>
              <a:t> </a:t>
            </a:r>
          </a:p>
          <a:p>
            <a:pPr>
              <a:defRPr/>
            </a:pPr>
            <a:r>
              <a:rPr lang="en-US" dirty="0" smtClean="0"/>
              <a:t>Very severe paranoia can sometimes cause users to harm themselves or others. Effects reported to Poison Control Centers include:</a:t>
            </a:r>
            <a:br>
              <a:rPr lang="en-US" dirty="0" smtClean="0"/>
            </a:br>
            <a:endParaRPr lang="en-US" dirty="0" smtClean="0"/>
          </a:p>
          <a:p>
            <a:pPr>
              <a:defRPr/>
            </a:pPr>
            <a:r>
              <a:rPr lang="en-US" dirty="0" smtClean="0"/>
              <a:t>Suicidal thoughts</a:t>
            </a:r>
          </a:p>
          <a:p>
            <a:pPr>
              <a:defRPr/>
            </a:pPr>
            <a:r>
              <a:rPr lang="en-US" dirty="0" smtClean="0"/>
              <a:t>Agitation </a:t>
            </a:r>
          </a:p>
          <a:p>
            <a:pPr>
              <a:defRPr/>
            </a:pPr>
            <a:r>
              <a:rPr lang="en-US" dirty="0" smtClean="0"/>
              <a:t>Combative/Violent behavior </a:t>
            </a:r>
          </a:p>
          <a:p>
            <a:pPr>
              <a:defRPr/>
            </a:pPr>
            <a:r>
              <a:rPr lang="en-US" dirty="0" smtClean="0"/>
              <a:t>Confusion</a:t>
            </a:r>
          </a:p>
          <a:p>
            <a:pPr>
              <a:defRPr/>
            </a:pPr>
            <a:r>
              <a:rPr lang="en-US" dirty="0" smtClean="0"/>
              <a:t>Hallucinations/psychosis</a:t>
            </a:r>
          </a:p>
          <a:p>
            <a:pPr>
              <a:defRPr/>
            </a:pPr>
            <a:r>
              <a:rPr lang="en-US" dirty="0" smtClean="0"/>
              <a:t>Increased heart rate</a:t>
            </a:r>
          </a:p>
          <a:p>
            <a:pPr>
              <a:defRPr/>
            </a:pPr>
            <a:r>
              <a:rPr lang="en-US" dirty="0" smtClean="0"/>
              <a:t>Hypertension</a:t>
            </a:r>
          </a:p>
          <a:p>
            <a:pPr>
              <a:defRPr/>
            </a:pPr>
            <a:r>
              <a:rPr lang="en-US" dirty="0" smtClean="0"/>
              <a:t>Chest Pain</a:t>
            </a:r>
          </a:p>
          <a:p>
            <a:pPr>
              <a:defRPr/>
            </a:pPr>
            <a:r>
              <a:rPr lang="en-US" dirty="0" smtClean="0"/>
              <a:t>Death or serious injury</a:t>
            </a:r>
          </a:p>
          <a:p>
            <a:pPr>
              <a:defRPr/>
            </a:pPr>
            <a:r>
              <a:rPr lang="en-US" dirty="0" smtClean="0"/>
              <a:t> </a:t>
            </a:r>
          </a:p>
          <a:p>
            <a:pPr>
              <a:defRPr/>
            </a:pPr>
            <a:r>
              <a:rPr lang="en-US" dirty="0" smtClean="0"/>
              <a:t> </a:t>
            </a:r>
          </a:p>
          <a:p>
            <a:pPr>
              <a:defRPr/>
            </a:pPr>
            <a:r>
              <a:rPr lang="en-US" dirty="0" smtClean="0"/>
              <a:t>The speed of onset is 15 minutes, while the length of the high from these drugs is 4-6 hours.</a:t>
            </a:r>
          </a:p>
          <a:p>
            <a:pPr>
              <a:defRPr/>
            </a:pPr>
            <a:r>
              <a:rPr lang="en-US" dirty="0" smtClean="0"/>
              <a:t> </a:t>
            </a:r>
          </a:p>
          <a:p>
            <a:pPr>
              <a:defRPr/>
            </a:pPr>
            <a:r>
              <a:rPr lang="en-US" dirty="0" smtClean="0"/>
              <a:t>It is especially troubling that the long-term effects of the drug are unknown, because the drug has only been used widely within the past decade. We don’t know what the future will hold or exactly how people will be affected.</a:t>
            </a:r>
          </a:p>
          <a:p>
            <a:pPr>
              <a:defRPr/>
            </a:pPr>
            <a:r>
              <a:rPr lang="en-US" dirty="0" smtClean="0"/>
              <a:t> </a:t>
            </a:r>
          </a:p>
          <a:p>
            <a:pPr>
              <a:defRPr/>
            </a:pPr>
            <a:endParaRPr lang="en-US" dirty="0"/>
          </a:p>
        </p:txBody>
      </p:sp>
      <p:sp>
        <p:nvSpPr>
          <p:cNvPr id="4" name="Slide Number Placeholder 3"/>
          <p:cNvSpPr>
            <a:spLocks noGrp="1"/>
          </p:cNvSpPr>
          <p:nvPr>
            <p:ph type="sldNum" sz="quarter"/>
          </p:nvPr>
        </p:nvSpPr>
        <p:spPr/>
        <p:txBody>
          <a:bodyPr/>
          <a:lstStyle/>
          <a:p>
            <a:pPr>
              <a:defRPr/>
            </a:pPr>
            <a:fld id="{512AFE35-ED00-442E-B29B-E986548D1C7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600" kern="1200" dirty="0" smtClean="0">
                <a:solidFill>
                  <a:srgbClr val="000000"/>
                </a:solidFill>
                <a:effectLst/>
                <a:latin typeface="Arial" pitchFamily="34" charset="0"/>
                <a:ea typeface="MS PGothic" pitchFamily="34" charset="-128"/>
                <a:cs typeface="MS PGothic"/>
              </a:rPr>
              <a:t>Poison centers first raised the alarm about Bath Salts in December 2010 after they started receiving calls about people having serious reactions to the chemicals, such as increased blood pressure and heart rate, agitation, hallucinations, extreme paranoia and delusions. In 2010, poison centers received 304 calls about exposures to Bath Salts. That number rose dramatically in 2011 when poison centers received 6,138 calls. In early 2011, calls closed in each month spiked through June, then gradually declined and was level in November and December 2011 and January 2012. While this is notable progress, projections based on January 2012 data indicate that use will remain far above 2010 levels in 2012.</a:t>
            </a:r>
          </a:p>
        </p:txBody>
      </p:sp>
      <p:sp>
        <p:nvSpPr>
          <p:cNvPr id="4" name="Slide Number Placeholder 3"/>
          <p:cNvSpPr>
            <a:spLocks noGrp="1"/>
          </p:cNvSpPr>
          <p:nvPr>
            <p:ph type="sldNum" sz="quarter"/>
          </p:nvPr>
        </p:nvSpPr>
        <p:spPr/>
        <p:txBody>
          <a:bodyPr/>
          <a:lstStyle/>
          <a:p>
            <a:pPr>
              <a:defRPr/>
            </a:pPr>
            <a:fld id="{E3BA0999-935F-4DF0-93A9-D73F547A0B85}"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mtClean="0"/>
              <a:t>We now make the move from salts to Spice – </a:t>
            </a:r>
          </a:p>
        </p:txBody>
      </p:sp>
      <p:sp>
        <p:nvSpPr>
          <p:cNvPr id="4" name="Slide Number Placeholder 3"/>
          <p:cNvSpPr>
            <a:spLocks noGrp="1"/>
          </p:cNvSpPr>
          <p:nvPr>
            <p:ph type="sldNum" sz="quarter"/>
          </p:nvPr>
        </p:nvSpPr>
        <p:spPr/>
        <p:txBody>
          <a:bodyPr/>
          <a:lstStyle/>
          <a:p>
            <a:pPr>
              <a:defRPr/>
            </a:pPr>
            <a:fld id="{308BFAFF-CACA-4C15-8770-FCB8C7711D0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noFill/>
          </a:ln>
        </p:spPr>
        <p:txBody>
          <a:bodyPr/>
          <a:lstStyle>
            <a:lvl1pPr algn="ctr">
              <a:defRPr>
                <a:solidFill>
                  <a:srgbClr val="FFC000"/>
                </a:solidFill>
                <a:latin typeface="Arial Blac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3"/>
          <p:cNvSpPr>
            <a:spLocks noGrp="1" noChangeArrowheads="1"/>
          </p:cNvSpPr>
          <p:nvPr>
            <p:ph type="dt" idx="10"/>
          </p:nvPr>
        </p:nvSpPr>
        <p:spPr>
          <a:ln/>
        </p:spPr>
        <p:txBody>
          <a:bodyPr/>
          <a:lstStyle>
            <a:lvl1pPr>
              <a:defRPr/>
            </a:lvl1pPr>
          </a:lstStyle>
          <a:p>
            <a:pPr>
              <a:defRPr/>
            </a:pPr>
            <a:r>
              <a:rPr lang="en-US"/>
              <a:t>1/7/09</a:t>
            </a:r>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67439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34937"/>
            <a:ext cx="7767638" cy="14652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a:defRPr/>
            </a:lvl1pPr>
          </a:lstStyle>
          <a:p>
            <a:pPr>
              <a:defRPr/>
            </a:pPr>
            <a:r>
              <a:rPr lang="en-US"/>
              <a:t>1/7/09</a:t>
            </a:r>
          </a:p>
        </p:txBody>
      </p:sp>
      <p:sp>
        <p:nvSpPr>
          <p:cNvPr id="5" name="Rectangle 4"/>
          <p:cNvSpPr>
            <a:spLocks noGrp="1" noChangeArrowheads="1"/>
          </p:cNvSpPr>
          <p:nvPr>
            <p:ph type="ftr" idx="11"/>
          </p:nvPr>
        </p:nvSpPr>
        <p:spPr/>
        <p:txBody>
          <a:bodyPr/>
          <a:lstStyle>
            <a:lvl1pPr>
              <a:defRPr/>
            </a:lvl1pPr>
          </a:lstStyle>
          <a:p>
            <a:pPr>
              <a:defRPr/>
            </a:pPr>
            <a:endParaRPr lang="en-US"/>
          </a:p>
        </p:txBody>
      </p:sp>
      <p:sp>
        <p:nvSpPr>
          <p:cNvPr id="6" name="Slide Number Placeholder 5"/>
          <p:cNvSpPr>
            <a:spLocks noGrp="1" noChangeArrowheads="1"/>
          </p:cNvSpPr>
          <p:nvPr>
            <p:ph type="sldNum" idx="12"/>
          </p:nvPr>
        </p:nvSpPr>
        <p:spPr>
          <a:xfrm>
            <a:off x="6553200" y="6356350"/>
            <a:ext cx="2128838" cy="774700"/>
          </a:xfrm>
          <a:prstGeom prst="rect">
            <a:avLst/>
          </a:prstGeom>
        </p:spPr>
        <p:txBody>
          <a:bodyPr/>
          <a:lstStyle>
            <a:lvl1pPr hangingPunct="0">
              <a:lnSpc>
                <a:spcPct val="93000"/>
              </a:lnSpc>
              <a:buClr>
                <a:srgbClr val="000000"/>
              </a:buClr>
              <a:buSzPct val="100000"/>
              <a:buFont typeface="Times New Roman" pitchFamily="-65" charset="0"/>
              <a:buNone/>
              <a:defRPr>
                <a:latin typeface="Arial" charset="0"/>
                <a:ea typeface="+mn-ea"/>
                <a:cs typeface="+mn-cs"/>
              </a:defRPr>
            </a:lvl1pPr>
          </a:lstStyle>
          <a:p>
            <a:pPr>
              <a:defRPr/>
            </a:pPr>
            <a:fld id="{B5CA99E8-DFC4-4B2B-BBB4-F645269FD61C}" type="slidenum">
              <a:rPr lang="en-US"/>
              <a:pPr>
                <a:defRPr/>
              </a:pPr>
              <a:t>‹#›</a:t>
            </a:fld>
            <a:fld id="{CE1C8368-A344-43AD-9FFA-DC6AADF9515D}" type="slidenum">
              <a:rPr lang="en-US"/>
              <a:pPr>
                <a:defRPr/>
              </a:pPr>
              <a:t>‹#›</a:t>
            </a:fld>
            <a:endParaRPr lang="en-US"/>
          </a:p>
        </p:txBody>
      </p:sp>
    </p:spTree>
    <p:extLst>
      <p:ext uri="{BB962C8B-B14F-4D97-AF65-F5344CB8AC3E}">
        <p14:creationId xmlns:p14="http://schemas.microsoft.com/office/powerpoint/2010/main" val="131584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604963"/>
            <a:ext cx="2055813"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6625"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a:defRPr/>
            </a:lvl1pPr>
          </a:lstStyle>
          <a:p>
            <a:pPr>
              <a:defRPr/>
            </a:pPr>
            <a:r>
              <a:rPr lang="en-US"/>
              <a:t>1/7/09</a:t>
            </a:r>
          </a:p>
        </p:txBody>
      </p:sp>
      <p:sp>
        <p:nvSpPr>
          <p:cNvPr id="5" name="Rectangle 4"/>
          <p:cNvSpPr>
            <a:spLocks noGrp="1" noChangeArrowheads="1"/>
          </p:cNvSpPr>
          <p:nvPr>
            <p:ph type="ftr" idx="11"/>
          </p:nvPr>
        </p:nvSpPr>
        <p:spPr/>
        <p:txBody>
          <a:bodyPr/>
          <a:lstStyle>
            <a:lvl1pPr>
              <a:defRPr/>
            </a:lvl1pPr>
          </a:lstStyle>
          <a:p>
            <a:pPr>
              <a:defRPr/>
            </a:pPr>
            <a:endParaRPr lang="en-US"/>
          </a:p>
        </p:txBody>
      </p:sp>
      <p:sp>
        <p:nvSpPr>
          <p:cNvPr id="6" name="Slide Number Placeholder 5"/>
          <p:cNvSpPr>
            <a:spLocks noGrp="1" noChangeArrowheads="1"/>
          </p:cNvSpPr>
          <p:nvPr>
            <p:ph type="sldNum" idx="12"/>
          </p:nvPr>
        </p:nvSpPr>
        <p:spPr>
          <a:xfrm>
            <a:off x="6553200" y="6356350"/>
            <a:ext cx="2128838" cy="774700"/>
          </a:xfrm>
          <a:prstGeom prst="rect">
            <a:avLst/>
          </a:prstGeom>
        </p:spPr>
        <p:txBody>
          <a:bodyPr/>
          <a:lstStyle>
            <a:lvl1pPr hangingPunct="0">
              <a:lnSpc>
                <a:spcPct val="93000"/>
              </a:lnSpc>
              <a:buClr>
                <a:srgbClr val="000000"/>
              </a:buClr>
              <a:buSzPct val="100000"/>
              <a:buFont typeface="Times New Roman" pitchFamily="-65" charset="0"/>
              <a:buNone/>
              <a:defRPr>
                <a:latin typeface="Arial" charset="0"/>
                <a:ea typeface="+mn-ea"/>
                <a:cs typeface="+mn-cs"/>
              </a:defRPr>
            </a:lvl1pPr>
          </a:lstStyle>
          <a:p>
            <a:pPr>
              <a:defRPr/>
            </a:pPr>
            <a:fld id="{473EC5E6-4DDD-4C61-B26C-B661676E27F7}" type="slidenum">
              <a:rPr lang="en-US"/>
              <a:pPr>
                <a:defRPr/>
              </a:pPr>
              <a:t>‹#›</a:t>
            </a:fld>
            <a:fld id="{5E0BC32B-227C-4092-9A2F-FAD5492D861E}" type="slidenum">
              <a:rPr lang="en-US"/>
              <a:pPr>
                <a:defRPr/>
              </a:pPr>
              <a:t>‹#›</a:t>
            </a:fld>
            <a:endParaRPr lang="en-US"/>
          </a:p>
        </p:txBody>
      </p:sp>
    </p:spTree>
    <p:extLst>
      <p:ext uri="{BB962C8B-B14F-4D97-AF65-F5344CB8AC3E}">
        <p14:creationId xmlns:p14="http://schemas.microsoft.com/office/powerpoint/2010/main" val="2962344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67638" cy="1465263"/>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r>
              <a:rPr lang="en-US"/>
              <a:t>1/7/09</a:t>
            </a:r>
          </a:p>
        </p:txBody>
      </p:sp>
      <p:sp>
        <p:nvSpPr>
          <p:cNvPr id="4" name="Rectangle 4"/>
          <p:cNvSpPr>
            <a:spLocks noGrp="1" noChangeArrowheads="1"/>
          </p:cNvSpPr>
          <p:nvPr>
            <p:ph type="ftr" idx="11"/>
          </p:nvPr>
        </p:nvSpPr>
        <p:spPr/>
        <p:txBody>
          <a:bodyPr/>
          <a:lstStyle>
            <a:lvl1pPr>
              <a:defRPr/>
            </a:lvl1pPr>
          </a:lstStyle>
          <a:p>
            <a:pPr>
              <a:defRPr/>
            </a:pPr>
            <a:endParaRPr lang="en-US"/>
          </a:p>
        </p:txBody>
      </p:sp>
      <p:sp>
        <p:nvSpPr>
          <p:cNvPr id="5" name="Rectangle 5"/>
          <p:cNvSpPr>
            <a:spLocks noGrp="1" noChangeArrowheads="1"/>
          </p:cNvSpPr>
          <p:nvPr>
            <p:ph type="sldNum" idx="12"/>
          </p:nvPr>
        </p:nvSpPr>
        <p:spPr>
          <a:xfrm>
            <a:off x="6553200" y="6356350"/>
            <a:ext cx="2128838" cy="774700"/>
          </a:xfrm>
          <a:prstGeom prst="rect">
            <a:avLst/>
          </a:prstGeom>
        </p:spPr>
        <p:txBody>
          <a:bodyPr/>
          <a:lstStyle>
            <a:lvl1pPr hangingPunct="0">
              <a:lnSpc>
                <a:spcPct val="93000"/>
              </a:lnSpc>
              <a:buClr>
                <a:srgbClr val="000000"/>
              </a:buClr>
              <a:buSzPct val="100000"/>
              <a:buFont typeface="Times New Roman" pitchFamily="-65" charset="0"/>
              <a:buNone/>
              <a:defRPr>
                <a:latin typeface="Arial" charset="0"/>
                <a:ea typeface="+mn-ea"/>
                <a:cs typeface="+mn-cs"/>
              </a:defRPr>
            </a:lvl1pPr>
          </a:lstStyle>
          <a:p>
            <a:pPr>
              <a:defRPr/>
            </a:pPr>
            <a:fld id="{A5456345-1CBC-41EA-8FFA-D229B5F1A858}" type="slidenum">
              <a:rPr lang="en-US"/>
              <a:pPr>
                <a:defRPr/>
              </a:pPr>
              <a:t>‹#›</a:t>
            </a:fld>
            <a:fld id="{E94D4DEA-BDD8-4EC0-ADE3-D52CEE813AC5}" type="slidenum">
              <a:rPr lang="en-US"/>
              <a:pPr>
                <a:defRPr/>
              </a:pPr>
              <a:t>‹#›</a:t>
            </a:fld>
            <a:endParaRPr lang="en-US"/>
          </a:p>
        </p:txBody>
      </p:sp>
    </p:spTree>
    <p:extLst>
      <p:ext uri="{BB962C8B-B14F-4D97-AF65-F5344CB8AC3E}">
        <p14:creationId xmlns:p14="http://schemas.microsoft.com/office/powerpoint/2010/main" val="14894333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47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67638" cy="1607576"/>
          </a:xfrm>
          <a:ln>
            <a:noFill/>
          </a:ln>
        </p:spPr>
        <p:txBody>
          <a:bodyPr>
            <a:spAutoFit/>
          </a:bodyPr>
          <a:lstStyle>
            <a:lvl1pPr algn="ctr">
              <a:defRPr baseline="0">
                <a:solidFill>
                  <a:srgbClr val="FF950E"/>
                </a:solidFill>
                <a:latin typeface="Arial Black" pitchFamily="34" charset="0"/>
              </a:defRPr>
            </a:lvl1pPr>
          </a:lstStyle>
          <a:p>
            <a:r>
              <a:rPr lang="en-US" dirty="0" smtClean="0"/>
              <a:t>Click to edit Master title style</a:t>
            </a:r>
            <a:endParaRPr lang="en-US" dirty="0"/>
          </a:p>
        </p:txBody>
      </p:sp>
      <p:sp>
        <p:nvSpPr>
          <p:cNvPr id="3" name="Rectangle 2"/>
          <p:cNvSpPr>
            <a:spLocks noGrp="1" noChangeArrowheads="1"/>
          </p:cNvSpPr>
          <p:nvPr>
            <p:ph type="dt" idx="10"/>
          </p:nvPr>
        </p:nvSpPr>
        <p:spPr/>
        <p:txBody>
          <a:bodyPr/>
          <a:lstStyle>
            <a:lvl1pPr>
              <a:defRPr/>
            </a:lvl1pPr>
          </a:lstStyle>
          <a:p>
            <a:pPr>
              <a:defRPr/>
            </a:pPr>
            <a:r>
              <a:rPr lang="en-US"/>
              <a:t>1/7/09</a:t>
            </a:r>
          </a:p>
        </p:txBody>
      </p:sp>
      <p:sp>
        <p:nvSpPr>
          <p:cNvPr id="4" name="Rectangle 3"/>
          <p:cNvSpPr>
            <a:spLocks noGrp="1" noChangeArrowheads="1"/>
          </p:cNvSpPr>
          <p:nvPr>
            <p:ph type="ftr" idx="11"/>
          </p:nvPr>
        </p:nvSpPr>
        <p:spPr/>
        <p:txBody>
          <a:bodyPr/>
          <a:lstStyle>
            <a:lvl1pPr>
              <a:defRPr/>
            </a:lvl1pPr>
          </a:lstStyle>
          <a:p>
            <a:pPr>
              <a:defRPr/>
            </a:pPr>
            <a:endParaRPr lang="en-US"/>
          </a:p>
        </p:txBody>
      </p:sp>
      <p:sp>
        <p:nvSpPr>
          <p:cNvPr id="5" name="Slide Number Placeholder 5"/>
          <p:cNvSpPr>
            <a:spLocks noGrp="1" noChangeArrowheads="1"/>
          </p:cNvSpPr>
          <p:nvPr>
            <p:ph type="sldNum" idx="12"/>
          </p:nvPr>
        </p:nvSpPr>
        <p:spPr>
          <a:xfrm>
            <a:off x="6553200" y="6356350"/>
            <a:ext cx="2128838" cy="774700"/>
          </a:xfrm>
          <a:prstGeom prst="rect">
            <a:avLst/>
          </a:prstGeom>
        </p:spPr>
        <p:txBody>
          <a:bodyPr/>
          <a:lstStyle>
            <a:lvl1pPr hangingPunct="0">
              <a:lnSpc>
                <a:spcPct val="93000"/>
              </a:lnSpc>
              <a:buClr>
                <a:srgbClr val="000000"/>
              </a:buClr>
              <a:buSzPct val="100000"/>
              <a:buFont typeface="Times New Roman" pitchFamily="-65" charset="0"/>
              <a:buNone/>
              <a:defRPr>
                <a:latin typeface="Arial" charset="0"/>
                <a:ea typeface="+mn-ea"/>
                <a:cs typeface="+mn-cs"/>
              </a:defRPr>
            </a:lvl1pPr>
          </a:lstStyle>
          <a:p>
            <a:pPr>
              <a:defRPr/>
            </a:pPr>
            <a:fld id="{2A778111-D7C0-493A-9A86-11C8899D6E6F}" type="slidenum">
              <a:rPr lang="en-US"/>
              <a:pPr>
                <a:defRPr/>
              </a:pPr>
              <a:t>‹#›</a:t>
            </a:fld>
            <a:fld id="{AEBEC1FD-4536-4870-BE92-4FCCDC3711E2}" type="slidenum">
              <a:rPr lang="en-US"/>
              <a:pPr>
                <a:defRPr/>
              </a:pPr>
              <a:t>‹#›</a:t>
            </a:fld>
            <a:endParaRPr lang="en-US"/>
          </a:p>
        </p:txBody>
      </p:sp>
    </p:spTree>
    <p:extLst>
      <p:ext uri="{BB962C8B-B14F-4D97-AF65-F5344CB8AC3E}">
        <p14:creationId xmlns:p14="http://schemas.microsoft.com/office/powerpoint/2010/main" val="4487931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67638" cy="1607576"/>
          </a:xfrm>
          <a:ln>
            <a:noFill/>
          </a:ln>
        </p:spPr>
        <p:txBody>
          <a:bodyPr>
            <a:spAutoFit/>
          </a:bodyPr>
          <a:lstStyle>
            <a:lvl1pPr algn="ctr">
              <a:defRPr baseline="0">
                <a:solidFill>
                  <a:srgbClr val="FF950E"/>
                </a:solidFill>
                <a:latin typeface="Arial Black" pitchFamily="34" charset="0"/>
              </a:defRPr>
            </a:lvl1pPr>
          </a:lstStyle>
          <a:p>
            <a:r>
              <a:rPr lang="en-US" dirty="0" smtClean="0"/>
              <a:t>Click to edit Master title style</a:t>
            </a:r>
            <a:endParaRPr lang="en-US" dirty="0"/>
          </a:p>
        </p:txBody>
      </p:sp>
      <p:sp>
        <p:nvSpPr>
          <p:cNvPr id="3" name="Rectangle 2"/>
          <p:cNvSpPr>
            <a:spLocks noGrp="1" noChangeArrowheads="1"/>
          </p:cNvSpPr>
          <p:nvPr>
            <p:ph type="dt" idx="10"/>
          </p:nvPr>
        </p:nvSpPr>
        <p:spPr/>
        <p:txBody>
          <a:bodyPr/>
          <a:lstStyle>
            <a:lvl1pPr>
              <a:defRPr/>
            </a:lvl1pPr>
          </a:lstStyle>
          <a:p>
            <a:pPr>
              <a:defRPr/>
            </a:pPr>
            <a:r>
              <a:rPr lang="en-US"/>
              <a:t>1/7/09</a:t>
            </a:r>
          </a:p>
        </p:txBody>
      </p:sp>
      <p:sp>
        <p:nvSpPr>
          <p:cNvPr id="4" name="Rectangle 3"/>
          <p:cNvSpPr>
            <a:spLocks noGrp="1" noChangeArrowheads="1"/>
          </p:cNvSpPr>
          <p:nvPr>
            <p:ph type="ftr" idx="11"/>
          </p:nvPr>
        </p:nvSpPr>
        <p:spPr/>
        <p:txBody>
          <a:bodyPr/>
          <a:lstStyle>
            <a:lvl1pPr>
              <a:defRPr/>
            </a:lvl1pPr>
          </a:lstStyle>
          <a:p>
            <a:pPr>
              <a:defRPr/>
            </a:pPr>
            <a:endParaRPr lang="en-US"/>
          </a:p>
        </p:txBody>
      </p:sp>
      <p:sp>
        <p:nvSpPr>
          <p:cNvPr id="5" name="Slide Number Placeholder 5"/>
          <p:cNvSpPr>
            <a:spLocks noGrp="1" noChangeArrowheads="1"/>
          </p:cNvSpPr>
          <p:nvPr>
            <p:ph type="sldNum" idx="12"/>
          </p:nvPr>
        </p:nvSpPr>
        <p:spPr>
          <a:xfrm>
            <a:off x="6553200" y="6356350"/>
            <a:ext cx="2128838" cy="774700"/>
          </a:xfrm>
          <a:prstGeom prst="rect">
            <a:avLst/>
          </a:prstGeom>
        </p:spPr>
        <p:txBody>
          <a:bodyPr/>
          <a:lstStyle>
            <a:lvl1pPr hangingPunct="0">
              <a:lnSpc>
                <a:spcPct val="93000"/>
              </a:lnSpc>
              <a:buClr>
                <a:srgbClr val="000000"/>
              </a:buClr>
              <a:buSzPct val="100000"/>
              <a:buFont typeface="Times New Roman" pitchFamily="-65" charset="0"/>
              <a:buNone/>
              <a:defRPr>
                <a:latin typeface="Arial" charset="0"/>
                <a:ea typeface="+mn-ea"/>
                <a:cs typeface="+mn-cs"/>
              </a:defRPr>
            </a:lvl1pPr>
          </a:lstStyle>
          <a:p>
            <a:pPr>
              <a:defRPr/>
            </a:pPr>
            <a:fld id="{C131D038-D5AC-4518-9465-7C10A545C724}" type="slidenum">
              <a:rPr lang="en-US"/>
              <a:pPr>
                <a:defRPr/>
              </a:pPr>
              <a:t>‹#›</a:t>
            </a:fld>
            <a:fld id="{4758F74C-443C-49A8-83D7-A94AE6C1082C}" type="slidenum">
              <a:rPr lang="en-US"/>
              <a:pPr>
                <a:defRPr/>
              </a:pPr>
              <a:t>‹#›</a:t>
            </a:fld>
            <a:endParaRPr lang="en-US"/>
          </a:p>
        </p:txBody>
      </p:sp>
    </p:spTree>
    <p:extLst>
      <p:ext uri="{BB962C8B-B14F-4D97-AF65-F5344CB8AC3E}">
        <p14:creationId xmlns:p14="http://schemas.microsoft.com/office/powerpoint/2010/main" val="19279011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85800" y="0"/>
            <a:ext cx="7767638" cy="1607576"/>
          </a:xfrm>
          <a:ln>
            <a:noFill/>
          </a:ln>
        </p:spPr>
        <p:txBody>
          <a:bodyPr>
            <a:spAutoFit/>
          </a:bodyPr>
          <a:lstStyle>
            <a:lvl1pPr algn="ctr">
              <a:defRPr>
                <a:solidFill>
                  <a:srgbClr val="FFC000"/>
                </a:solidFill>
                <a:latin typeface="Arial Black" pitchFamily="34" charset="0"/>
              </a:defRPr>
            </a:lvl1pPr>
          </a:lstStyle>
          <a:p>
            <a:r>
              <a:rPr lang="en-US" dirty="0" smtClean="0"/>
              <a:t>Click to edit Master title style</a:t>
            </a:r>
            <a:endParaRPr lang="en-US" dirty="0"/>
          </a:p>
        </p:txBody>
      </p:sp>
      <p:sp>
        <p:nvSpPr>
          <p:cNvPr id="4" name="Rectangle 3"/>
          <p:cNvSpPr>
            <a:spLocks noGrp="1" noChangeArrowheads="1"/>
          </p:cNvSpPr>
          <p:nvPr>
            <p:ph type="dt" idx="10"/>
          </p:nvPr>
        </p:nvSpPr>
        <p:spPr>
          <a:ln/>
        </p:spPr>
        <p:txBody>
          <a:bodyPr/>
          <a:lstStyle>
            <a:lvl1pPr>
              <a:defRPr/>
            </a:lvl1pPr>
          </a:lstStyle>
          <a:p>
            <a:pPr>
              <a:defRPr/>
            </a:pPr>
            <a:r>
              <a:rPr lang="en-US"/>
              <a:t>1/7/09</a:t>
            </a:r>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59021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a:defRPr/>
            </a:lvl1pPr>
          </a:lstStyle>
          <a:p>
            <a:pPr>
              <a:defRPr/>
            </a:pPr>
            <a:r>
              <a:rPr lang="en-US"/>
              <a:t>1/7/09</a:t>
            </a:r>
          </a:p>
        </p:txBody>
      </p:sp>
      <p:sp>
        <p:nvSpPr>
          <p:cNvPr id="5" name="Rectangle 4"/>
          <p:cNvSpPr>
            <a:spLocks noGrp="1" noChangeArrowheads="1"/>
          </p:cNvSpPr>
          <p:nvPr>
            <p:ph type="ftr" idx="11"/>
          </p:nvPr>
        </p:nvSpPr>
        <p:spPr/>
        <p:txBody>
          <a:bodyPr/>
          <a:lstStyle>
            <a:lvl1pPr>
              <a:defRPr/>
            </a:lvl1pPr>
          </a:lstStyle>
          <a:p>
            <a:pPr>
              <a:defRPr/>
            </a:pPr>
            <a:endParaRPr lang="en-US"/>
          </a:p>
        </p:txBody>
      </p:sp>
      <p:sp>
        <p:nvSpPr>
          <p:cNvPr id="6" name="Slide Number Placeholder 5"/>
          <p:cNvSpPr>
            <a:spLocks noGrp="1" noChangeArrowheads="1"/>
          </p:cNvSpPr>
          <p:nvPr>
            <p:ph type="sldNum" idx="12"/>
          </p:nvPr>
        </p:nvSpPr>
        <p:spPr>
          <a:xfrm>
            <a:off x="6553200" y="6356350"/>
            <a:ext cx="2128838" cy="774700"/>
          </a:xfrm>
          <a:prstGeom prst="rect">
            <a:avLst/>
          </a:prstGeom>
        </p:spPr>
        <p:txBody>
          <a:bodyPr/>
          <a:lstStyle>
            <a:lvl1pPr hangingPunct="0">
              <a:lnSpc>
                <a:spcPct val="93000"/>
              </a:lnSpc>
              <a:buClr>
                <a:srgbClr val="000000"/>
              </a:buClr>
              <a:buSzPct val="100000"/>
              <a:buFont typeface="Times New Roman" pitchFamily="-65" charset="0"/>
              <a:buNone/>
              <a:defRPr>
                <a:latin typeface="Arial" charset="0"/>
                <a:ea typeface="+mn-ea"/>
                <a:cs typeface="+mn-cs"/>
              </a:defRPr>
            </a:lvl1pPr>
          </a:lstStyle>
          <a:p>
            <a:pPr>
              <a:defRPr/>
            </a:pPr>
            <a:fld id="{8181E537-FF70-4892-B474-5DACAD599852}" type="slidenum">
              <a:rPr lang="en-US"/>
              <a:pPr>
                <a:defRPr/>
              </a:pPr>
              <a:t>‹#›</a:t>
            </a:fld>
            <a:fld id="{CD5AE439-0488-475E-A6F2-D5C75E6203E1}" type="slidenum">
              <a:rPr lang="en-US"/>
              <a:pPr>
                <a:defRPr/>
              </a:pPr>
              <a:t>‹#›</a:t>
            </a:fld>
            <a:endParaRPr lang="en-US"/>
          </a:p>
        </p:txBody>
      </p:sp>
    </p:spTree>
    <p:extLst>
      <p:ext uri="{BB962C8B-B14F-4D97-AF65-F5344CB8AC3E}">
        <p14:creationId xmlns:p14="http://schemas.microsoft.com/office/powerpoint/2010/main" val="256898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85800" y="58737"/>
            <a:ext cx="7767638" cy="1465263"/>
          </a:xfrm>
          <a:ln>
            <a:noFill/>
          </a:ln>
        </p:spPr>
        <p:txBody>
          <a:bodyPr/>
          <a:lstStyle>
            <a:lvl1pPr algn="ctr">
              <a:defRPr>
                <a:solidFill>
                  <a:srgbClr val="FFC000"/>
                </a:solidFill>
                <a:latin typeface="Arial Black"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1/7/09</a:t>
            </a:r>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8079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1/7/09</a:t>
            </a:r>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230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r>
              <a:rPr lang="en-US"/>
              <a:t>1/7/09</a:t>
            </a:r>
          </a:p>
        </p:txBody>
      </p:sp>
      <p:sp>
        <p:nvSpPr>
          <p:cNvPr id="4" name="Rectangle 4"/>
          <p:cNvSpPr>
            <a:spLocks noGrp="1" noChangeArrowheads="1"/>
          </p:cNvSpPr>
          <p:nvPr>
            <p:ph type="ftr" idx="11"/>
          </p:nvPr>
        </p:nvSpPr>
        <p:spPr/>
        <p:txBody>
          <a:bodyPr/>
          <a:lstStyle>
            <a:lvl1pPr>
              <a:defRPr/>
            </a:lvl1pPr>
          </a:lstStyle>
          <a:p>
            <a:pPr>
              <a:defRPr/>
            </a:pPr>
            <a:endParaRPr lang="en-US"/>
          </a:p>
        </p:txBody>
      </p:sp>
      <p:sp>
        <p:nvSpPr>
          <p:cNvPr id="5" name="Rectangle 5"/>
          <p:cNvSpPr>
            <a:spLocks noGrp="1" noChangeArrowheads="1"/>
          </p:cNvSpPr>
          <p:nvPr>
            <p:ph type="sldNum" idx="12"/>
          </p:nvPr>
        </p:nvSpPr>
        <p:spPr>
          <a:xfrm>
            <a:off x="6553200" y="6356350"/>
            <a:ext cx="2128838" cy="774700"/>
          </a:xfrm>
          <a:prstGeom prst="rect">
            <a:avLst/>
          </a:prstGeom>
        </p:spPr>
        <p:txBody>
          <a:bodyPr/>
          <a:lstStyle>
            <a:lvl1pPr hangingPunct="0">
              <a:lnSpc>
                <a:spcPct val="93000"/>
              </a:lnSpc>
              <a:buClr>
                <a:srgbClr val="000000"/>
              </a:buClr>
              <a:buSzPct val="100000"/>
              <a:buFont typeface="Times New Roman" pitchFamily="-65" charset="0"/>
              <a:buNone/>
              <a:defRPr>
                <a:latin typeface="Arial" charset="0"/>
                <a:ea typeface="+mn-ea"/>
                <a:cs typeface="+mn-cs"/>
              </a:defRPr>
            </a:lvl1pPr>
          </a:lstStyle>
          <a:p>
            <a:pPr>
              <a:defRPr/>
            </a:pPr>
            <a:fld id="{8D2E604F-F08C-435D-9652-D9540744BB82}" type="slidenum">
              <a:rPr lang="en-US"/>
              <a:pPr>
                <a:defRPr/>
              </a:pPr>
              <a:t>‹#›</a:t>
            </a:fld>
            <a:fld id="{21E1C9AE-08FE-4E97-84B6-815DA446C8DD}" type="slidenum">
              <a:rPr lang="en-US"/>
              <a:pPr>
                <a:defRPr/>
              </a:pPr>
              <a:t>‹#›</a:t>
            </a:fld>
            <a:endParaRPr lang="en-US"/>
          </a:p>
        </p:txBody>
      </p:sp>
    </p:spTree>
    <p:extLst>
      <p:ext uri="{BB962C8B-B14F-4D97-AF65-F5344CB8AC3E}">
        <p14:creationId xmlns:p14="http://schemas.microsoft.com/office/powerpoint/2010/main" val="350195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a:defRPr/>
            </a:lvl1pPr>
          </a:lstStyle>
          <a:p>
            <a:pPr>
              <a:defRPr/>
            </a:pPr>
            <a:r>
              <a:rPr lang="en-US"/>
              <a:t>1/7/09</a:t>
            </a:r>
          </a:p>
        </p:txBody>
      </p:sp>
      <p:sp>
        <p:nvSpPr>
          <p:cNvPr id="3" name="Rectangle 4"/>
          <p:cNvSpPr>
            <a:spLocks noGrp="1" noChangeArrowheads="1"/>
          </p:cNvSpPr>
          <p:nvPr>
            <p:ph type="ftr" idx="11"/>
          </p:nvPr>
        </p:nvSpPr>
        <p:spPr/>
        <p:txBody>
          <a:bodyPr/>
          <a:lstStyle>
            <a:lvl1pPr>
              <a:defRPr/>
            </a:lvl1pPr>
          </a:lstStyle>
          <a:p>
            <a:pPr>
              <a:defRPr/>
            </a:pPr>
            <a:endParaRPr lang="en-US"/>
          </a:p>
        </p:txBody>
      </p:sp>
      <p:sp>
        <p:nvSpPr>
          <p:cNvPr id="4" name="Rectangle 5"/>
          <p:cNvSpPr>
            <a:spLocks noGrp="1" noChangeArrowheads="1"/>
          </p:cNvSpPr>
          <p:nvPr>
            <p:ph type="sldNum" idx="12"/>
          </p:nvPr>
        </p:nvSpPr>
        <p:spPr>
          <a:xfrm>
            <a:off x="6553200" y="6356350"/>
            <a:ext cx="2128838" cy="774700"/>
          </a:xfrm>
          <a:prstGeom prst="rect">
            <a:avLst/>
          </a:prstGeom>
        </p:spPr>
        <p:txBody>
          <a:bodyPr/>
          <a:lstStyle>
            <a:lvl1pPr hangingPunct="0">
              <a:lnSpc>
                <a:spcPct val="93000"/>
              </a:lnSpc>
              <a:buClr>
                <a:srgbClr val="000000"/>
              </a:buClr>
              <a:buSzPct val="100000"/>
              <a:buFont typeface="Times New Roman" pitchFamily="-65" charset="0"/>
              <a:buNone/>
              <a:defRPr>
                <a:latin typeface="Arial" charset="0"/>
                <a:ea typeface="+mn-ea"/>
                <a:cs typeface="+mn-cs"/>
              </a:defRPr>
            </a:lvl1pPr>
          </a:lstStyle>
          <a:p>
            <a:pPr>
              <a:defRPr/>
            </a:pPr>
            <a:fld id="{F5AEFE15-6847-40A2-87BD-3A2245347498}" type="slidenum">
              <a:rPr lang="en-US"/>
              <a:pPr>
                <a:defRPr/>
              </a:pPr>
              <a:t>‹#›</a:t>
            </a:fld>
            <a:fld id="{A95F35D3-B145-43AF-9D47-04EA8B72A049}" type="slidenum">
              <a:rPr lang="en-US"/>
              <a:pPr>
                <a:defRPr/>
              </a:pPr>
              <a:t>‹#›</a:t>
            </a:fld>
            <a:endParaRPr lang="en-US"/>
          </a:p>
        </p:txBody>
      </p:sp>
    </p:spTree>
    <p:extLst>
      <p:ext uri="{BB962C8B-B14F-4D97-AF65-F5344CB8AC3E}">
        <p14:creationId xmlns:p14="http://schemas.microsoft.com/office/powerpoint/2010/main" val="137297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1/7/09</a:t>
            </a:r>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991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1/7/09</a:t>
            </a:r>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525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67638" cy="1465263"/>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0000" tIns="45000" rIns="90000" bIns="45000" numCol="1" anchor="ctr" anchorCtr="0" compatLnSpc="1">
            <a:prstTxWarp prst="textNoShape">
              <a:avLst/>
            </a:prstTxWarp>
          </a:bodyPr>
          <a:lstStyle/>
          <a:p>
            <a:pPr lvl="0"/>
            <a:r>
              <a:rPr lang="en-GB" smtClean="0"/>
              <a:t>Click to edit the title text format</a:t>
            </a:r>
          </a:p>
        </p:txBody>
      </p:sp>
      <p:sp>
        <p:nvSpPr>
          <p:cNvPr id="1027" name="Rectangle 6"/>
          <p:cNvSpPr>
            <a:spLocks noGrp="1" noChangeArrowheads="1"/>
          </p:cNvSpPr>
          <p:nvPr>
            <p:ph type="body" idx="1"/>
          </p:nvPr>
        </p:nvSpPr>
        <p:spPr bwMode="auto">
          <a:xfrm>
            <a:off x="457200" y="1604963"/>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Rectangle 2"/>
          <p:cNvSpPr>
            <a:spLocks noChangeArrowheads="1"/>
          </p:cNvSpPr>
          <p:nvPr/>
        </p:nvSpPr>
        <p:spPr bwMode="auto">
          <a:xfrm>
            <a:off x="1371600" y="3886200"/>
            <a:ext cx="6400800" cy="1752600"/>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5000" rIns="90000" bIns="45000"/>
          <a:lstStyle/>
          <a:p>
            <a:pPr>
              <a:lnSpc>
                <a:spcPct val="112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solidFill>
                <a:srgbClr val="8B8B8B"/>
              </a:solidFill>
              <a:ea typeface="Arial Unicode MS" pitchFamily="34" charset="-128"/>
              <a:cs typeface="Arial Unicode MS" pitchFamily="34" charset="-128"/>
            </a:endParaRPr>
          </a:p>
        </p:txBody>
      </p:sp>
      <p:sp>
        <p:nvSpPr>
          <p:cNvPr id="2" name="Rectangle 3"/>
          <p:cNvSpPr>
            <a:spLocks noGrp="1" noChangeArrowheads="1"/>
          </p:cNvSpPr>
          <p:nvPr>
            <p:ph type="dt"/>
          </p:nvPr>
        </p:nvSpPr>
        <p:spPr bwMode="auto">
          <a:xfrm>
            <a:off x="457200" y="6356350"/>
            <a:ext cx="2128838" cy="431800"/>
          </a:xfrm>
          <a:prstGeom prst="rect">
            <a:avLst/>
          </a:prstGeom>
          <a:noFill/>
          <a:ln w="9360">
            <a:solidFill>
              <a:srgbClr val="000000"/>
            </a:solidFill>
            <a:round/>
            <a:headEnd/>
            <a:tailEnd/>
          </a:ln>
          <a:effectLst/>
        </p:spPr>
        <p:txBody>
          <a:bodyPr vert="horz" wrap="square" lIns="90000" tIns="45000" rIns="90000" bIns="45000" numCol="1" anchor="t" anchorCtr="0" compatLnSpc="1">
            <a:prstTxWarp prst="textNoShape">
              <a:avLst/>
            </a:prstTxWarp>
          </a:bodyPr>
          <a:lstStyle>
            <a:lvl1pPr hangingPunct="1">
              <a:lnSpc>
                <a:spcPct val="112000"/>
              </a:lnSpc>
              <a:buClr>
                <a:srgbClr val="000000"/>
              </a:buClr>
              <a:buSzPct val="100000"/>
              <a:buFont typeface="Times New Roman" pitchFamily="-65" charset="0"/>
              <a:buNone/>
              <a:defRPr>
                <a:solidFill>
                  <a:srgbClr val="000000"/>
                </a:solidFill>
                <a:latin typeface="Arial" pitchFamily="34" charset="0"/>
                <a:ea typeface="+mn-ea"/>
                <a:cs typeface="Arial Unicode MS" pitchFamily="-65" charset="0"/>
              </a:defRPr>
            </a:lvl1pPr>
          </a:lstStyle>
          <a:p>
            <a:pPr>
              <a:defRPr/>
            </a:pPr>
            <a:r>
              <a:rPr lang="en-US"/>
              <a:t>1/7/09</a:t>
            </a:r>
          </a:p>
        </p:txBody>
      </p:sp>
      <p:sp>
        <p:nvSpPr>
          <p:cNvPr id="3" name="Rectangle 4"/>
          <p:cNvSpPr>
            <a:spLocks noGrp="1" noChangeArrowheads="1"/>
          </p:cNvSpPr>
          <p:nvPr>
            <p:ph type="ftr"/>
          </p:nvPr>
        </p:nvSpPr>
        <p:spPr bwMode="auto">
          <a:xfrm>
            <a:off x="3124200" y="6356350"/>
            <a:ext cx="2890838" cy="360363"/>
          </a:xfrm>
          <a:prstGeom prst="rect">
            <a:avLst/>
          </a:prstGeom>
          <a:noFill/>
          <a:ln w="9360">
            <a:solidFill>
              <a:srgbClr val="000000"/>
            </a:solidFill>
            <a:round/>
            <a:headEnd/>
            <a:tailEnd/>
          </a:ln>
          <a:effectLst/>
        </p:spPr>
        <p:txBody>
          <a:bodyPr vert="horz" wrap="square" lIns="90000" tIns="45000" rIns="90000" bIns="45000" numCol="1" anchor="t" anchorCtr="0" compatLnSpc="1">
            <a:prstTxWarp prst="textNoShape">
              <a:avLst/>
            </a:prstTxWarp>
          </a:bodyPr>
          <a:lstStyle>
            <a:lvl1pPr hangingPunct="1">
              <a:lnSpc>
                <a:spcPct val="93000"/>
              </a:lnSpc>
              <a:buClr>
                <a:srgbClr val="000000"/>
              </a:buClr>
              <a:buSzPct val="100000"/>
              <a:buFont typeface="Times New Roman" pitchFamily="-65" charset="0"/>
              <a:buNone/>
              <a:defRPr>
                <a:solidFill>
                  <a:srgbClr val="000000"/>
                </a:solidFill>
                <a:latin typeface="Arial" pitchFamily="34" charset="0"/>
                <a:ea typeface="+mn-ea"/>
                <a:cs typeface="Arial Unicode MS" pitchFamily="-65" charset="0"/>
              </a:defRPr>
            </a:lvl1pPr>
          </a:lstStyle>
          <a:p>
            <a:pPr>
              <a:defRPr/>
            </a:pPr>
            <a:endParaRPr lang="en-US"/>
          </a:p>
        </p:txBody>
      </p:sp>
      <p:sp>
        <p:nvSpPr>
          <p:cNvPr id="1031" name="TextBox 8"/>
          <p:cNvSpPr txBox="1">
            <a:spLocks noChangeArrowheads="1"/>
          </p:cNvSpPr>
          <p:nvPr/>
        </p:nvSpPr>
        <p:spPr bwMode="auto">
          <a:xfrm>
            <a:off x="7564438" y="6480175"/>
            <a:ext cx="15795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hangingPunct="0">
              <a:lnSpc>
                <a:spcPct val="93000"/>
              </a:lnSpc>
              <a:buClr>
                <a:srgbClr val="000000"/>
              </a:buClr>
              <a:buSzPct val="100000"/>
              <a:buFont typeface="Times New Roman" pitchFamily="18" charset="0"/>
              <a:buNone/>
            </a:pPr>
            <a:r>
              <a:rPr lang="en-US" sz="2000">
                <a:solidFill>
                  <a:srgbClr val="7F7F7F"/>
                </a:solidFill>
              </a:rPr>
              <a:t>drugfree.org</a:t>
            </a:r>
          </a:p>
        </p:txBody>
      </p:sp>
      <p:pic>
        <p:nvPicPr>
          <p:cNvPr id="1032" name="Picture 8" descr="background_general.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11" r:id="rId1"/>
    <p:sldLayoutId id="2147486212" r:id="rId2"/>
    <p:sldLayoutId id="2147486217" r:id="rId3"/>
    <p:sldLayoutId id="2147486213" r:id="rId4"/>
    <p:sldLayoutId id="2147486214" r:id="rId5"/>
    <p:sldLayoutId id="2147486218" r:id="rId6"/>
    <p:sldLayoutId id="2147486219" r:id="rId7"/>
    <p:sldLayoutId id="2147486215" r:id="rId8"/>
    <p:sldLayoutId id="2147486216" r:id="rId9"/>
    <p:sldLayoutId id="2147486220" r:id="rId10"/>
    <p:sldLayoutId id="2147486221" r:id="rId11"/>
    <p:sldLayoutId id="2147486222" r:id="rId12"/>
    <p:sldLayoutId id="2147486223" r:id="rId13"/>
    <p:sldLayoutId id="2147486224" r:id="rId14"/>
    <p:sldLayoutId id="2147486225" r:id="rId15"/>
  </p:sldLayoutIdLst>
  <p:timing>
    <p:tnLst>
      <p:par>
        <p:cTn id="1" dur="indefinite" restart="never" nodeType="tmRoot"/>
      </p:par>
    </p:tnLst>
  </p:timing>
  <p:hf hdr="0" ftr="0" dt="0"/>
  <p:txStyles>
    <p:titleStyle>
      <a:lvl1pPr algn="l" defTabSz="457200" rtl="0" eaLnBrk="0" fontAlgn="base" hangingPunct="0">
        <a:lnSpc>
          <a:spcPct val="112000"/>
        </a:lnSpc>
        <a:spcBef>
          <a:spcPct val="0"/>
        </a:spcBef>
        <a:spcAft>
          <a:spcPct val="0"/>
        </a:spcAft>
        <a:buClr>
          <a:srgbClr val="000000"/>
        </a:buClr>
        <a:buSzPct val="100000"/>
        <a:buFont typeface="Times New Roman" pitchFamily="18" charset="0"/>
        <a:defRPr sz="4400">
          <a:solidFill>
            <a:srgbClr val="000000"/>
          </a:solidFill>
          <a:latin typeface="Arial" pitchFamily="34" charset="0"/>
          <a:ea typeface="+mj-ea"/>
          <a:cs typeface="+mj-cs"/>
        </a:defRPr>
      </a:lvl1pPr>
      <a:lvl2pPr algn="l" defTabSz="457200" rtl="0" eaLnBrk="0" fontAlgn="base" hangingPunct="0">
        <a:lnSpc>
          <a:spcPct val="112000"/>
        </a:lnSpc>
        <a:spcBef>
          <a:spcPct val="0"/>
        </a:spcBef>
        <a:spcAft>
          <a:spcPct val="0"/>
        </a:spcAft>
        <a:buClr>
          <a:srgbClr val="000000"/>
        </a:buClr>
        <a:buSzPct val="100000"/>
        <a:buFont typeface="Times New Roman" pitchFamily="18" charset="0"/>
        <a:defRPr sz="4400">
          <a:solidFill>
            <a:srgbClr val="000000"/>
          </a:solidFill>
          <a:latin typeface="Arial" pitchFamily="34" charset="0"/>
          <a:ea typeface="MS Gothic" charset="0"/>
          <a:cs typeface="MS Gothic" charset="0"/>
        </a:defRPr>
      </a:lvl2pPr>
      <a:lvl3pPr algn="l" defTabSz="457200" rtl="0" eaLnBrk="0" fontAlgn="base" hangingPunct="0">
        <a:lnSpc>
          <a:spcPct val="112000"/>
        </a:lnSpc>
        <a:spcBef>
          <a:spcPct val="0"/>
        </a:spcBef>
        <a:spcAft>
          <a:spcPct val="0"/>
        </a:spcAft>
        <a:buClr>
          <a:srgbClr val="000000"/>
        </a:buClr>
        <a:buSzPct val="100000"/>
        <a:buFont typeface="Times New Roman" pitchFamily="18" charset="0"/>
        <a:defRPr sz="4400">
          <a:solidFill>
            <a:srgbClr val="000000"/>
          </a:solidFill>
          <a:latin typeface="Arial" pitchFamily="34" charset="0"/>
          <a:ea typeface="MS Gothic" charset="0"/>
          <a:cs typeface="MS Gothic" charset="0"/>
        </a:defRPr>
      </a:lvl3pPr>
      <a:lvl4pPr algn="l" defTabSz="457200" rtl="0" eaLnBrk="0" fontAlgn="base" hangingPunct="0">
        <a:lnSpc>
          <a:spcPct val="112000"/>
        </a:lnSpc>
        <a:spcBef>
          <a:spcPct val="0"/>
        </a:spcBef>
        <a:spcAft>
          <a:spcPct val="0"/>
        </a:spcAft>
        <a:buClr>
          <a:srgbClr val="000000"/>
        </a:buClr>
        <a:buSzPct val="100000"/>
        <a:buFont typeface="Times New Roman" pitchFamily="18" charset="0"/>
        <a:defRPr sz="4400">
          <a:solidFill>
            <a:srgbClr val="000000"/>
          </a:solidFill>
          <a:latin typeface="Arial" pitchFamily="34" charset="0"/>
          <a:ea typeface="MS Gothic" charset="0"/>
          <a:cs typeface="MS Gothic" charset="0"/>
        </a:defRPr>
      </a:lvl4pPr>
      <a:lvl5pPr algn="l" defTabSz="457200" rtl="0" eaLnBrk="0" fontAlgn="base" hangingPunct="0">
        <a:lnSpc>
          <a:spcPct val="112000"/>
        </a:lnSpc>
        <a:spcBef>
          <a:spcPct val="0"/>
        </a:spcBef>
        <a:spcAft>
          <a:spcPct val="0"/>
        </a:spcAft>
        <a:buClr>
          <a:srgbClr val="000000"/>
        </a:buClr>
        <a:buSzPct val="100000"/>
        <a:buFont typeface="Times New Roman" pitchFamily="18" charset="0"/>
        <a:defRPr sz="4400">
          <a:solidFill>
            <a:srgbClr val="000000"/>
          </a:solidFill>
          <a:latin typeface="Arial" pitchFamily="34" charset="0"/>
          <a:ea typeface="MS Gothic" charset="0"/>
          <a:cs typeface="MS Gothic" charset="0"/>
        </a:defRPr>
      </a:lvl5pPr>
      <a:lvl6pPr marL="2514600" indent="-228600" algn="l" defTabSz="457200" rtl="0" fontAlgn="base">
        <a:lnSpc>
          <a:spcPct val="112000"/>
        </a:lnSpc>
        <a:spcBef>
          <a:spcPct val="0"/>
        </a:spcBef>
        <a:spcAft>
          <a:spcPct val="0"/>
        </a:spcAft>
        <a:buClr>
          <a:srgbClr val="000000"/>
        </a:buClr>
        <a:buSzPct val="100000"/>
        <a:buFont typeface="Times New Roman" pitchFamily="-65" charset="0"/>
        <a:defRPr>
          <a:solidFill>
            <a:srgbClr val="000000"/>
          </a:solidFill>
          <a:latin typeface="Calibri" pitchFamily="-65" charset="0"/>
          <a:ea typeface="MS Gothic" charset="0"/>
          <a:cs typeface="MS Gothic" charset="0"/>
        </a:defRPr>
      </a:lvl6pPr>
      <a:lvl7pPr marL="2971800" indent="-228600" algn="l" defTabSz="457200" rtl="0" fontAlgn="base">
        <a:lnSpc>
          <a:spcPct val="112000"/>
        </a:lnSpc>
        <a:spcBef>
          <a:spcPct val="0"/>
        </a:spcBef>
        <a:spcAft>
          <a:spcPct val="0"/>
        </a:spcAft>
        <a:buClr>
          <a:srgbClr val="000000"/>
        </a:buClr>
        <a:buSzPct val="100000"/>
        <a:buFont typeface="Times New Roman" pitchFamily="-65" charset="0"/>
        <a:defRPr>
          <a:solidFill>
            <a:srgbClr val="000000"/>
          </a:solidFill>
          <a:latin typeface="Calibri" pitchFamily="-65" charset="0"/>
          <a:ea typeface="MS Gothic" charset="0"/>
          <a:cs typeface="MS Gothic" charset="0"/>
        </a:defRPr>
      </a:lvl7pPr>
      <a:lvl8pPr marL="3429000" indent="-228600" algn="l" defTabSz="457200" rtl="0" fontAlgn="base">
        <a:lnSpc>
          <a:spcPct val="112000"/>
        </a:lnSpc>
        <a:spcBef>
          <a:spcPct val="0"/>
        </a:spcBef>
        <a:spcAft>
          <a:spcPct val="0"/>
        </a:spcAft>
        <a:buClr>
          <a:srgbClr val="000000"/>
        </a:buClr>
        <a:buSzPct val="100000"/>
        <a:buFont typeface="Times New Roman" pitchFamily="-65" charset="0"/>
        <a:defRPr>
          <a:solidFill>
            <a:srgbClr val="000000"/>
          </a:solidFill>
          <a:latin typeface="Calibri" pitchFamily="-65" charset="0"/>
          <a:ea typeface="MS Gothic" charset="0"/>
          <a:cs typeface="MS Gothic" charset="0"/>
        </a:defRPr>
      </a:lvl8pPr>
      <a:lvl9pPr marL="3886200" indent="-228600" algn="l" defTabSz="457200" rtl="0" fontAlgn="base">
        <a:lnSpc>
          <a:spcPct val="112000"/>
        </a:lnSpc>
        <a:spcBef>
          <a:spcPct val="0"/>
        </a:spcBef>
        <a:spcAft>
          <a:spcPct val="0"/>
        </a:spcAft>
        <a:buClr>
          <a:srgbClr val="000000"/>
        </a:buClr>
        <a:buSzPct val="100000"/>
        <a:buFont typeface="Times New Roman" pitchFamily="-65" charset="0"/>
        <a:defRPr>
          <a:solidFill>
            <a:srgbClr val="000000"/>
          </a:solidFill>
          <a:latin typeface="Calibri" pitchFamily="-65" charset="0"/>
          <a:ea typeface="MS Gothic" charset="0"/>
          <a:cs typeface="MS Gothic" charset="0"/>
        </a:defRPr>
      </a:lvl9pPr>
    </p:titleStyle>
    <p:bodyStyle>
      <a:lvl1pPr marL="342900" indent="-342900" algn="l" defTabSz="457200" rtl="0" eaLnBrk="0" fontAlgn="base" hangingPunct="0">
        <a:lnSpc>
          <a:spcPct val="112000"/>
        </a:lnSpc>
        <a:spcBef>
          <a:spcPct val="0"/>
        </a:spcBef>
        <a:spcAft>
          <a:spcPts val="1425"/>
        </a:spcAft>
        <a:buClr>
          <a:srgbClr val="000000"/>
        </a:buClr>
        <a:buSzPct val="100000"/>
        <a:buFont typeface="Times New Roman" pitchFamily="18" charset="0"/>
        <a:buChar char="•"/>
        <a:defRPr sz="3200">
          <a:solidFill>
            <a:srgbClr val="000000"/>
          </a:solidFill>
          <a:latin typeface="Arial" pitchFamily="34" charset="0"/>
          <a:ea typeface="+mn-ea"/>
          <a:cs typeface="+mn-cs"/>
        </a:defRPr>
      </a:lvl1pPr>
      <a:lvl2pPr marL="742950" indent="-285750" algn="l" defTabSz="457200" rtl="0" eaLnBrk="0" fontAlgn="base" hangingPunct="0">
        <a:lnSpc>
          <a:spcPct val="112000"/>
        </a:lnSpc>
        <a:spcBef>
          <a:spcPct val="0"/>
        </a:spcBef>
        <a:spcAft>
          <a:spcPts val="1138"/>
        </a:spcAft>
        <a:buClr>
          <a:srgbClr val="000000"/>
        </a:buClr>
        <a:buSzPct val="100000"/>
        <a:buFont typeface="Times New Roman" pitchFamily="18" charset="0"/>
        <a:buChar char="–"/>
        <a:defRPr sz="2400">
          <a:solidFill>
            <a:srgbClr val="000000"/>
          </a:solidFill>
          <a:latin typeface="Arial" pitchFamily="34" charset="0"/>
          <a:ea typeface="+mn-ea"/>
          <a:cs typeface="+mn-cs"/>
        </a:defRPr>
      </a:lvl2pPr>
      <a:lvl3pPr marL="1143000" indent="-228600" algn="l" defTabSz="457200" rtl="0" eaLnBrk="0" fontAlgn="base" hangingPunct="0">
        <a:lnSpc>
          <a:spcPct val="112000"/>
        </a:lnSpc>
        <a:spcBef>
          <a:spcPct val="0"/>
        </a:spcBef>
        <a:spcAft>
          <a:spcPts val="850"/>
        </a:spcAft>
        <a:buClr>
          <a:srgbClr val="000000"/>
        </a:buClr>
        <a:buSzPct val="100000"/>
        <a:buFont typeface="Times New Roman" pitchFamily="18" charset="0"/>
        <a:buChar char="•"/>
        <a:defRPr sz="2000">
          <a:solidFill>
            <a:srgbClr val="000000"/>
          </a:solidFill>
          <a:latin typeface="Arial" pitchFamily="34" charset="0"/>
          <a:ea typeface="+mn-ea"/>
          <a:cs typeface="+mn-cs"/>
        </a:defRPr>
      </a:lvl3pPr>
      <a:lvl4pPr marL="1600200" indent="-228600" algn="l" defTabSz="457200" rtl="0" eaLnBrk="0" fontAlgn="base" hangingPunct="0">
        <a:lnSpc>
          <a:spcPct val="112000"/>
        </a:lnSpc>
        <a:spcBef>
          <a:spcPct val="0"/>
        </a:spcBef>
        <a:spcAft>
          <a:spcPts val="575"/>
        </a:spcAft>
        <a:buClr>
          <a:srgbClr val="000000"/>
        </a:buClr>
        <a:buSzPct val="100000"/>
        <a:buFont typeface="Times New Roman" pitchFamily="18" charset="0"/>
        <a:buChar char="–"/>
        <a:defRPr sz="2000">
          <a:solidFill>
            <a:srgbClr val="000000"/>
          </a:solidFill>
          <a:latin typeface="Arial" pitchFamily="34" charset="0"/>
          <a:ea typeface="+mn-ea"/>
          <a:cs typeface="+mn-cs"/>
        </a:defRPr>
      </a:lvl4pPr>
      <a:lvl5pPr marL="2057400" indent="-228600" algn="l" defTabSz="457200" rtl="0" eaLnBrk="0" fontAlgn="base" hangingPunct="0">
        <a:lnSpc>
          <a:spcPct val="112000"/>
        </a:lnSpc>
        <a:spcBef>
          <a:spcPct val="0"/>
        </a:spcBef>
        <a:spcAft>
          <a:spcPts val="288"/>
        </a:spcAft>
        <a:buClr>
          <a:srgbClr val="000000"/>
        </a:buClr>
        <a:buSzPct val="100000"/>
        <a:buFont typeface="Times New Roman" pitchFamily="18" charset="0"/>
        <a:buChar char="»"/>
        <a:defRPr sz="2000">
          <a:solidFill>
            <a:srgbClr val="000000"/>
          </a:solidFill>
          <a:latin typeface="Arial" pitchFamily="34" charset="0"/>
          <a:ea typeface="+mn-ea"/>
          <a:cs typeface="+mn-cs"/>
        </a:defRPr>
      </a:lvl5pPr>
      <a:lvl6pPr marL="2514600" indent="-228600" algn="l" defTabSz="457200" rtl="0" fontAlgn="base">
        <a:lnSpc>
          <a:spcPct val="112000"/>
        </a:lnSpc>
        <a:spcBef>
          <a:spcPct val="0"/>
        </a:spcBef>
        <a:spcAft>
          <a:spcPts val="288"/>
        </a:spcAft>
        <a:buClr>
          <a:srgbClr val="000000"/>
        </a:buClr>
        <a:buSzPct val="100000"/>
        <a:buFont typeface="Times New Roman" pitchFamily="-65" charset="0"/>
        <a:defRPr sz="2000">
          <a:solidFill>
            <a:srgbClr val="000000"/>
          </a:solidFill>
          <a:latin typeface="+mn-lt"/>
          <a:ea typeface="+mn-ea"/>
          <a:cs typeface="+mn-cs"/>
        </a:defRPr>
      </a:lvl6pPr>
      <a:lvl7pPr marL="2971800" indent="-228600" algn="l" defTabSz="457200" rtl="0" fontAlgn="base">
        <a:lnSpc>
          <a:spcPct val="112000"/>
        </a:lnSpc>
        <a:spcBef>
          <a:spcPct val="0"/>
        </a:spcBef>
        <a:spcAft>
          <a:spcPts val="288"/>
        </a:spcAft>
        <a:buClr>
          <a:srgbClr val="000000"/>
        </a:buClr>
        <a:buSzPct val="100000"/>
        <a:buFont typeface="Times New Roman" pitchFamily="-65" charset="0"/>
        <a:defRPr sz="2000">
          <a:solidFill>
            <a:srgbClr val="000000"/>
          </a:solidFill>
          <a:latin typeface="+mn-lt"/>
          <a:ea typeface="+mn-ea"/>
          <a:cs typeface="+mn-cs"/>
        </a:defRPr>
      </a:lvl7pPr>
      <a:lvl8pPr marL="3429000" indent="-228600" algn="l" defTabSz="457200" rtl="0" fontAlgn="base">
        <a:lnSpc>
          <a:spcPct val="112000"/>
        </a:lnSpc>
        <a:spcBef>
          <a:spcPct val="0"/>
        </a:spcBef>
        <a:spcAft>
          <a:spcPts val="288"/>
        </a:spcAft>
        <a:buClr>
          <a:srgbClr val="000000"/>
        </a:buClr>
        <a:buSzPct val="100000"/>
        <a:buFont typeface="Times New Roman" pitchFamily="-65" charset="0"/>
        <a:defRPr sz="2000">
          <a:solidFill>
            <a:srgbClr val="000000"/>
          </a:solidFill>
          <a:latin typeface="+mn-lt"/>
          <a:ea typeface="+mn-ea"/>
          <a:cs typeface="+mn-cs"/>
        </a:defRPr>
      </a:lvl8pPr>
      <a:lvl9pPr marL="3886200" indent="-228600" algn="l" defTabSz="457200" rtl="0" fontAlgn="base">
        <a:lnSpc>
          <a:spcPct val="112000"/>
        </a:lnSpc>
        <a:spcBef>
          <a:spcPct val="0"/>
        </a:spcBef>
        <a:spcAft>
          <a:spcPts val="288"/>
        </a:spcAft>
        <a:buClr>
          <a:srgbClr val="000000"/>
        </a:buClr>
        <a:buSzPct val="100000"/>
        <a:buFont typeface="Times New Roman" pitchFamily="-65"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Microsoft_Excel_97-2003_Worksheet4.xls"/><Relationship Id="rId5" Type="http://schemas.openxmlformats.org/officeDocument/2006/relationships/image" Target="../media/image15.png"/><Relationship Id="rId4" Type="http://schemas.openxmlformats.org/officeDocument/2006/relationships/oleObject" Target="../embeddings/Microsoft_Excel_97-2003_Worksheet3.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11.png"/><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457200"/>
            <a:ext cx="7772400" cy="1470025"/>
          </a:xfrm>
          <a:extLst>
            <a:ext uri="{91240B29-F687-4F45-9708-019B960494DF}">
              <a14:hiddenLine xmlns:a14="http://schemas.microsoft.com/office/drawing/2010/main" w="9360">
                <a:solidFill>
                  <a:srgbClr val="000000"/>
                </a:solidFill>
                <a:round/>
                <a:headEnd/>
                <a:tailEnd/>
              </a14:hiddenLine>
            </a:ext>
          </a:extLst>
        </p:spPr>
        <p:txBody>
          <a:bodyPr/>
          <a:lstStyle/>
          <a:p>
            <a:r>
              <a:rPr lang="en-US" sz="6000" dirty="0" smtClean="0"/>
              <a:t>Parents360</a:t>
            </a:r>
          </a:p>
        </p:txBody>
      </p:sp>
      <p:sp>
        <p:nvSpPr>
          <p:cNvPr id="7" name="Subtitle 4"/>
          <p:cNvSpPr>
            <a:spLocks noGrp="1"/>
          </p:cNvSpPr>
          <p:nvPr>
            <p:ph type="subTitle" idx="1"/>
          </p:nvPr>
        </p:nvSpPr>
        <p:spPr>
          <a:xfrm>
            <a:off x="1371600" y="1981200"/>
            <a:ext cx="6400800" cy="1752600"/>
          </a:xfrm>
        </p:spPr>
        <p:txBody>
          <a:bodyPr/>
          <a:lstStyle/>
          <a:p>
            <a:r>
              <a:rPr lang="en-US" sz="3600" b="1" i="1" dirty="0" smtClean="0"/>
              <a:t>Synthetic Drugs:</a:t>
            </a:r>
            <a:br>
              <a:rPr lang="en-US" sz="3600" b="1" i="1" dirty="0" smtClean="0"/>
            </a:br>
            <a:r>
              <a:rPr lang="en-US" sz="3600" b="1" i="1" dirty="0" smtClean="0"/>
              <a:t>Bath Salts, K2/Spice</a:t>
            </a:r>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78288"/>
            <a:ext cx="35052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75896"/>
    </mc:Choice>
    <mc:Fallback xmlns="">
      <p:transition spd="slow" advTm="75896"/>
    </mc:Fallback>
  </mc:AlternateContent>
  <p:timing>
    <p:tnLst>
      <p:par>
        <p:cTn id="1" dur="indefinite" restart="never" nodeType="tmRoot"/>
      </p:par>
    </p:tnLst>
  </p:timing>
  <p:extLst>
    <p:ext uri="{E180D4A7-C9FB-4DFB-919C-405C955672EB}">
      <p14:showEvtLst xmlns:p14="http://schemas.microsoft.com/office/powerpoint/2010/main">
        <p14:playEvt time="0" objId="5"/>
        <p14:stopEvt time="75455"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457200" y="1371600"/>
            <a:ext cx="8224838" cy="4521200"/>
          </a:xfrm>
        </p:spPr>
        <p:txBody>
          <a:bodyPr/>
          <a:lstStyle/>
          <a:p>
            <a:r>
              <a:rPr lang="en-US" sz="2600" dirty="0" smtClean="0"/>
              <a:t>K2 or "Spice" </a:t>
            </a:r>
            <a:r>
              <a:rPr lang="en-US" sz="2600" dirty="0" smtClean="0">
                <a:solidFill>
                  <a:schemeClr val="tx1"/>
                </a:solidFill>
              </a:rPr>
              <a:t>are common names for synthetic marijuana, </a:t>
            </a:r>
            <a:r>
              <a:rPr lang="en-US" sz="2600" i="1" dirty="0" smtClean="0">
                <a:solidFill>
                  <a:srgbClr val="FF0000"/>
                </a:solidFill>
              </a:rPr>
              <a:t>however, the effects of synthetic marijuana can be very different from cultivated marijuana</a:t>
            </a:r>
          </a:p>
          <a:p>
            <a:r>
              <a:rPr lang="en-US" sz="2600" dirty="0" smtClean="0"/>
              <a:t>K2 or "Spice" is a mixture of herbs or dried, shredded plant material that is typically sprayed with chemicals that are similar to THC, the psychoactive ingredients in marijuana </a:t>
            </a:r>
          </a:p>
          <a:p>
            <a:r>
              <a:rPr lang="en-US" sz="2600" b="1" dirty="0" smtClean="0"/>
              <a:t>Street names:  </a:t>
            </a:r>
            <a:r>
              <a:rPr lang="en-US" sz="2600" dirty="0" smtClean="0"/>
              <a:t>Bliss, Black Mamba, Bombay Blue, Blaze, Genie, Spice, </a:t>
            </a:r>
            <a:r>
              <a:rPr lang="en-US" sz="2600" dirty="0" err="1" smtClean="0"/>
              <a:t>Zohai</a:t>
            </a:r>
            <a:r>
              <a:rPr lang="en-US" sz="2600" dirty="0" smtClean="0"/>
              <a:t>, JWH -018, -073, -250</a:t>
            </a:r>
          </a:p>
        </p:txBody>
      </p:sp>
      <p:sp>
        <p:nvSpPr>
          <p:cNvPr id="20483"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Synthetic Marijuana</a:t>
            </a:r>
          </a:p>
        </p:txBody>
      </p:sp>
    </p:spTree>
  </p:cSld>
  <p:clrMapOvr>
    <a:masterClrMapping/>
  </p:clrMapOvr>
  <mc:AlternateContent xmlns:mc="http://schemas.openxmlformats.org/markup-compatibility/2006" xmlns:p14="http://schemas.microsoft.com/office/powerpoint/2010/main">
    <mc:Choice Requires="p14">
      <p:transition spd="slow" p14:dur="2000" advTm="61172"/>
    </mc:Choice>
    <mc:Fallback xmlns="">
      <p:transition spd="slow" advTm="61172"/>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60559"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r>
              <a:rPr lang="en-US" smtClean="0"/>
              <a:t>Strong clove smell</a:t>
            </a:r>
          </a:p>
          <a:p>
            <a:r>
              <a:rPr lang="en-US" smtClean="0"/>
              <a:t>Coffee grinder – finer the powder, easier to smoke</a:t>
            </a:r>
          </a:p>
          <a:p>
            <a:r>
              <a:rPr lang="en-US" smtClean="0"/>
              <a:t>Drug paraphernalia (pipes, screens, etc.)</a:t>
            </a:r>
          </a:p>
          <a:p>
            <a:r>
              <a:rPr lang="en-US" smtClean="0"/>
              <a:t>Typically smoked</a:t>
            </a:r>
          </a:p>
          <a:p>
            <a:pPr lvl="1"/>
            <a:endParaRPr lang="en-US" smtClean="0">
              <a:solidFill>
                <a:srgbClr val="FF0000"/>
              </a:solidFill>
            </a:endParaRPr>
          </a:p>
        </p:txBody>
      </p:sp>
      <p:sp>
        <p:nvSpPr>
          <p:cNvPr id="21507"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Signs of Use</a:t>
            </a:r>
          </a:p>
        </p:txBody>
      </p:sp>
    </p:spTree>
  </p:cSld>
  <p:clrMapOvr>
    <a:masterClrMapping/>
  </p:clrMapOvr>
  <mc:AlternateContent xmlns:mc="http://schemas.openxmlformats.org/markup-compatibility/2006" xmlns:p14="http://schemas.microsoft.com/office/powerpoint/2010/main">
    <mc:Choice Requires="p14">
      <p:transition spd="slow" p14:dur="2000" advTm="20494"/>
    </mc:Choice>
    <mc:Fallback xmlns="">
      <p:transition spd="slow" advTm="20494"/>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20311"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round/>
            <a:headEnd/>
            <a:tailEnd/>
          </a:ln>
          <a:extLst/>
        </p:spPr>
        <p:txBody>
          <a:bodyPr numCol="2"/>
          <a:lstStyle/>
          <a:p>
            <a:pPr>
              <a:defRPr/>
            </a:pPr>
            <a:r>
              <a:rPr lang="en-US" dirty="0" smtClean="0"/>
              <a:t>Loss of control</a:t>
            </a:r>
          </a:p>
          <a:p>
            <a:pPr>
              <a:defRPr/>
            </a:pPr>
            <a:r>
              <a:rPr lang="en-US" dirty="0" smtClean="0"/>
              <a:t>Lack of pain response</a:t>
            </a:r>
          </a:p>
          <a:p>
            <a:pPr>
              <a:defRPr/>
            </a:pPr>
            <a:r>
              <a:rPr lang="en-US" dirty="0" smtClean="0"/>
              <a:t>Increased agitation</a:t>
            </a:r>
          </a:p>
          <a:p>
            <a:pPr>
              <a:defRPr/>
            </a:pPr>
            <a:r>
              <a:rPr lang="en-US" dirty="0" smtClean="0"/>
              <a:t>Pale skin</a:t>
            </a:r>
          </a:p>
          <a:p>
            <a:pPr>
              <a:defRPr/>
            </a:pPr>
            <a:r>
              <a:rPr lang="en-US" dirty="0" smtClean="0"/>
              <a:t>Seizures</a:t>
            </a:r>
          </a:p>
          <a:p>
            <a:pPr>
              <a:defRPr/>
            </a:pPr>
            <a:r>
              <a:rPr lang="en-US" dirty="0" smtClean="0"/>
              <a:t>Vomiting</a:t>
            </a:r>
          </a:p>
          <a:p>
            <a:pPr>
              <a:defRPr/>
            </a:pPr>
            <a:r>
              <a:rPr lang="en-US" dirty="0" smtClean="0"/>
              <a:t>Profuse sweating</a:t>
            </a:r>
          </a:p>
          <a:p>
            <a:pPr>
              <a:defRPr/>
            </a:pPr>
            <a:r>
              <a:rPr lang="en-US" dirty="0" smtClean="0"/>
              <a:t>Uncontrolled / spastic body movements</a:t>
            </a:r>
          </a:p>
          <a:p>
            <a:pPr marL="342900" lvl="1" indent="-342900">
              <a:spcAft>
                <a:spcPts val="1425"/>
              </a:spcAft>
              <a:buFont typeface="Times New Roman" pitchFamily="18" charset="0"/>
              <a:buChar char="•"/>
              <a:defRPr/>
            </a:pPr>
            <a:r>
              <a:rPr lang="en-US" sz="3200" dirty="0">
                <a:latin typeface="Arial" charset="0"/>
              </a:rPr>
              <a:t>Elevated blood pressure, heart rate, and palpitations</a:t>
            </a:r>
          </a:p>
          <a:p>
            <a:pPr marL="0" indent="0">
              <a:buFont typeface="Times New Roman" pitchFamily="18" charset="0"/>
              <a:buNone/>
              <a:defRPr/>
            </a:pPr>
            <a:endParaRPr lang="en-US" dirty="0"/>
          </a:p>
        </p:txBody>
      </p:sp>
      <p:sp>
        <p:nvSpPr>
          <p:cNvPr id="22531"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Physical Signs of Use</a:t>
            </a:r>
          </a:p>
        </p:txBody>
      </p:sp>
      <p:sp>
        <p:nvSpPr>
          <p:cNvPr id="5" name="Rectangle 4"/>
          <p:cNvSpPr/>
          <p:nvPr/>
        </p:nvSpPr>
        <p:spPr>
          <a:xfrm>
            <a:off x="0" y="6489700"/>
            <a:ext cx="5638800" cy="338138"/>
          </a:xfrm>
          <a:prstGeom prst="rect">
            <a:avLst/>
          </a:prstGeom>
        </p:spPr>
        <p:txBody>
          <a:bodyPr>
            <a:spAutoFit/>
          </a:bodyPr>
          <a:lstStyle/>
          <a:p>
            <a:pPr>
              <a:defRPr/>
            </a:pPr>
            <a:r>
              <a:rPr lang="en-US" sz="1600" dirty="0">
                <a:solidFill>
                  <a:schemeClr val="tx1">
                    <a:lumMod val="75000"/>
                    <a:lumOff val="25000"/>
                  </a:schemeClr>
                </a:solidFill>
                <a:latin typeface="Arial" charset="0"/>
              </a:rPr>
              <a:t>Source: Prosecuting Attorneys Association of Michigan</a:t>
            </a:r>
          </a:p>
        </p:txBody>
      </p:sp>
    </p:spTree>
  </p:cSld>
  <p:clrMapOvr>
    <a:masterClrMapping/>
  </p:clrMapOvr>
  <mc:AlternateContent xmlns:mc="http://schemas.openxmlformats.org/markup-compatibility/2006" xmlns:p14="http://schemas.microsoft.com/office/powerpoint/2010/main">
    <mc:Choice Requires="p14">
      <p:transition spd="slow" p14:dur="2000" advTm="21383"/>
    </mc:Choice>
    <mc:Fallback xmlns="">
      <p:transition spd="slow" advTm="21383"/>
    </mc:Fallback>
  </mc:AlternateContent>
  <p:timing>
    <p:tnLst>
      <p:par>
        <p:cTn id="1" dur="indefinite" restart="never" nodeType="tmRoot"/>
      </p:par>
    </p:tnLst>
  </p:timing>
  <p:extLst>
    <p:ext uri="{E180D4A7-C9FB-4DFB-919C-405C955672EB}">
      <p14:showEvtLst xmlns:p14="http://schemas.microsoft.com/office/powerpoint/2010/main">
        <p14:playEvt time="0" objId="3"/>
        <p14:stopEvt time="19117"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r>
              <a:rPr lang="en-US" dirty="0" smtClean="0"/>
              <a:t>Onset – 3-5 minutes </a:t>
            </a:r>
          </a:p>
          <a:p>
            <a:r>
              <a:rPr lang="en-US" dirty="0" smtClean="0"/>
              <a:t>Length of duration – 1-8 hours</a:t>
            </a:r>
          </a:p>
          <a:p>
            <a:r>
              <a:rPr lang="en-US" dirty="0" smtClean="0"/>
              <a:t>Short-term effects:  In addition to physical signs of use, users may experience:</a:t>
            </a:r>
          </a:p>
          <a:p>
            <a:pPr lvl="1"/>
            <a:r>
              <a:rPr lang="en-US" dirty="0" err="1" smtClean="0"/>
              <a:t>Dysphoria</a:t>
            </a:r>
            <a:r>
              <a:rPr lang="en-US" dirty="0" smtClean="0"/>
              <a:t> – the opposite of euphoria</a:t>
            </a:r>
          </a:p>
          <a:p>
            <a:pPr lvl="1"/>
            <a:r>
              <a:rPr lang="en-US" dirty="0" smtClean="0"/>
              <a:t>Paranoia – similar to PCP / Angel Dust</a:t>
            </a:r>
          </a:p>
          <a:p>
            <a:pPr lvl="1"/>
            <a:r>
              <a:rPr lang="en-US" dirty="0" smtClean="0"/>
              <a:t>Delusions, hallucinations and increased agitation</a:t>
            </a:r>
          </a:p>
          <a:p>
            <a:r>
              <a:rPr lang="en-US" dirty="0" smtClean="0"/>
              <a:t>Long-term effects:  </a:t>
            </a:r>
            <a:r>
              <a:rPr lang="en-US" b="1" dirty="0" smtClean="0">
                <a:solidFill>
                  <a:srgbClr val="FF0000"/>
                </a:solidFill>
              </a:rPr>
              <a:t>Unknown</a:t>
            </a:r>
            <a:endParaRPr lang="en-US" dirty="0" smtClean="0"/>
          </a:p>
        </p:txBody>
      </p:sp>
      <p:sp>
        <p:nvSpPr>
          <p:cNvPr id="23555"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Effects of Synthetic Marijuana</a:t>
            </a:r>
          </a:p>
        </p:txBody>
      </p:sp>
      <p:sp>
        <p:nvSpPr>
          <p:cNvPr id="5" name="Rectangle 4"/>
          <p:cNvSpPr/>
          <p:nvPr/>
        </p:nvSpPr>
        <p:spPr>
          <a:xfrm>
            <a:off x="0" y="6489700"/>
            <a:ext cx="5943600" cy="338138"/>
          </a:xfrm>
          <a:prstGeom prst="rect">
            <a:avLst/>
          </a:prstGeom>
        </p:spPr>
        <p:txBody>
          <a:bodyPr>
            <a:spAutoFit/>
          </a:bodyPr>
          <a:lstStyle/>
          <a:p>
            <a:pPr>
              <a:defRPr/>
            </a:pPr>
            <a:r>
              <a:rPr lang="en-US" sz="1600" dirty="0">
                <a:solidFill>
                  <a:schemeClr val="tx1">
                    <a:lumMod val="75000"/>
                    <a:lumOff val="25000"/>
                  </a:schemeClr>
                </a:solidFill>
                <a:latin typeface="Arial" charset="0"/>
              </a:rPr>
              <a:t>Source: Prosecuting Attorneys Association of Michigan</a:t>
            </a:r>
          </a:p>
        </p:txBody>
      </p:sp>
    </p:spTree>
  </p:cSld>
  <p:clrMapOvr>
    <a:masterClrMapping/>
  </p:clrMapOvr>
  <mc:AlternateContent xmlns:mc="http://schemas.openxmlformats.org/markup-compatibility/2006" xmlns:p14="http://schemas.microsoft.com/office/powerpoint/2010/main">
    <mc:Choice Requires="p14">
      <p:transition spd="slow" p14:dur="2000" advTm="53582"/>
    </mc:Choice>
    <mc:Fallback xmlns="">
      <p:transition spd="slow" advTm="53582"/>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51779"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457200" y="1604963"/>
            <a:ext cx="4953000" cy="4521200"/>
          </a:xfrm>
        </p:spPr>
        <p:txBody>
          <a:bodyPr/>
          <a:lstStyle/>
          <a:p>
            <a:pPr>
              <a:defRPr/>
            </a:pPr>
            <a:r>
              <a:rPr lang="en-US" sz="2800" dirty="0" smtClean="0">
                <a:latin typeface="Arial" charset="0"/>
              </a:rPr>
              <a:t>K2 is typically sold in small, silvery plastic bags of dried leaves and marketed as incense that can be smoked. It is said to resemble potpourri</a:t>
            </a:r>
          </a:p>
          <a:p>
            <a:pPr>
              <a:defRPr/>
            </a:pPr>
            <a:r>
              <a:rPr lang="en-US" sz="2800" dirty="0">
                <a:latin typeface="Arial" charset="0"/>
              </a:rPr>
              <a:t>K2 is sold online, in convenience stores and in “head” shops, and is usually marketed as </a:t>
            </a:r>
            <a:r>
              <a:rPr lang="en-US" sz="2800" dirty="0" smtClean="0">
                <a:latin typeface="Arial" charset="0"/>
              </a:rPr>
              <a:t>incense</a:t>
            </a:r>
            <a:endParaRPr lang="en-US" sz="2800" dirty="0">
              <a:latin typeface="Arial" charset="0"/>
            </a:endParaRPr>
          </a:p>
          <a:p>
            <a:pPr marL="0" indent="0">
              <a:buFont typeface="Times New Roman" pitchFamily="18" charset="0"/>
              <a:buNone/>
              <a:defRPr/>
            </a:pPr>
            <a:endParaRPr lang="en-US" dirty="0" smtClean="0">
              <a:latin typeface="Arial" charset="0"/>
            </a:endParaRPr>
          </a:p>
        </p:txBody>
      </p:sp>
      <p:sp>
        <p:nvSpPr>
          <p:cNvPr id="24579"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How is K2 obtained?</a:t>
            </a:r>
          </a:p>
        </p:txBody>
      </p:sp>
      <p:pic>
        <p:nvPicPr>
          <p:cNvPr id="24580" name="Picture 2" descr="http://ts4.mm.bing.net/images/thumbnail.aspx?q=404166151303&amp;id=f6510e45f6a2b0b86e7638f26fbb9a5d&amp;index=c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28575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ttp://ts1.mm.bing.net/images/thumbnail.aspx?q=332980093612&amp;id=d7a9baeee161be7da89a4848dfefabd3&amp;index=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33800"/>
            <a:ext cx="28575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4059"/>
    </mc:Choice>
    <mc:Fallback xmlns="">
      <p:transition spd="slow" advTm="14059"/>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13206"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K2 / Spice Use</a:t>
            </a:r>
          </a:p>
        </p:txBody>
      </p:sp>
      <p:graphicFrame>
        <p:nvGraphicFramePr>
          <p:cNvPr id="3" name="Chart 3"/>
          <p:cNvGraphicFramePr>
            <a:graphicFrameLocks/>
          </p:cNvGraphicFramePr>
          <p:nvPr>
            <p:extLst>
              <p:ext uri="{D42A27DB-BD31-4B8C-83A1-F6EECF244321}">
                <p14:modId xmlns:p14="http://schemas.microsoft.com/office/powerpoint/2010/main" val="1626472141"/>
              </p:ext>
            </p:extLst>
          </p:nvPr>
        </p:nvGraphicFramePr>
        <p:xfrm>
          <a:off x="4762" y="1400175"/>
          <a:ext cx="9042401" cy="50641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6489700"/>
            <a:ext cx="7620000" cy="338138"/>
          </a:xfrm>
          <a:prstGeom prst="rect">
            <a:avLst/>
          </a:prstGeom>
        </p:spPr>
        <p:txBody>
          <a:bodyPr>
            <a:spAutoFit/>
          </a:bodyPr>
          <a:lstStyle/>
          <a:p>
            <a:pPr>
              <a:defRPr/>
            </a:pPr>
            <a:r>
              <a:rPr lang="en-US" sz="1600" dirty="0">
                <a:solidFill>
                  <a:schemeClr val="tx1">
                    <a:lumMod val="75000"/>
                    <a:lumOff val="25000"/>
                  </a:schemeClr>
                </a:solidFill>
                <a:latin typeface="Arial" charset="0"/>
              </a:rPr>
              <a:t>Source: Monitoring the Future, 2011, Past-Year Use, 12</a:t>
            </a:r>
            <a:r>
              <a:rPr lang="en-US" sz="1600" baseline="30000" dirty="0">
                <a:solidFill>
                  <a:schemeClr val="tx1">
                    <a:lumMod val="75000"/>
                    <a:lumOff val="25000"/>
                  </a:schemeClr>
                </a:solidFill>
                <a:latin typeface="Arial" charset="0"/>
              </a:rPr>
              <a:t>th</a:t>
            </a:r>
            <a:r>
              <a:rPr lang="en-US" sz="1600" dirty="0">
                <a:solidFill>
                  <a:schemeClr val="tx1">
                    <a:lumMod val="75000"/>
                    <a:lumOff val="25000"/>
                  </a:schemeClr>
                </a:solidFill>
                <a:latin typeface="Arial" charset="0"/>
              </a:rPr>
              <a:t> Graders only</a:t>
            </a:r>
          </a:p>
        </p:txBody>
      </p:sp>
    </p:spTree>
  </p:cSld>
  <p:clrMapOvr>
    <a:masterClrMapping/>
  </p:clrMapOvr>
  <mc:AlternateContent xmlns:mc="http://schemas.openxmlformats.org/markup-compatibility/2006" xmlns:p14="http://schemas.microsoft.com/office/powerpoint/2010/main">
    <mc:Choice Requires="p14">
      <p:transition spd="slow" p14:dur="2000" advTm="42086"/>
    </mc:Choice>
    <mc:Fallback xmlns="">
      <p:transition spd="slow" advTm="42086"/>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41731"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609600"/>
          </a:xfrm>
        </p:spPr>
        <p:txBody>
          <a:bodyPr>
            <a:noAutofit/>
          </a:bodyPr>
          <a:lstStyle/>
          <a:p>
            <a:pPr>
              <a:defRPr/>
            </a:pPr>
            <a:r>
              <a:rPr lang="en-US" sz="2400" b="1" dirty="0" smtClean="0">
                <a:solidFill>
                  <a:schemeClr val="tx1"/>
                </a:solidFill>
              </a:rPr>
              <a:t>Calls Received by Poison Control Centers for Human Exposure </a:t>
            </a:r>
            <a:r>
              <a:rPr lang="en-US" sz="2400" b="1" dirty="0">
                <a:solidFill>
                  <a:schemeClr val="tx1"/>
                </a:solidFill>
              </a:rPr>
              <a:t>to </a:t>
            </a:r>
            <a:r>
              <a:rPr lang="en-US" sz="2400" b="1" dirty="0" smtClean="0">
                <a:solidFill>
                  <a:schemeClr val="accent1">
                    <a:lumMod val="75000"/>
                  </a:schemeClr>
                </a:solidFill>
              </a:rPr>
              <a:t>Synthetic Marijuana</a:t>
            </a:r>
            <a:r>
              <a:rPr lang="en-US" sz="2400" b="1" dirty="0" smtClean="0">
                <a:solidFill>
                  <a:schemeClr val="tx1"/>
                </a:solidFill>
              </a:rPr>
              <a:t>, 2010 to January 2012   </a:t>
            </a:r>
            <a:endParaRPr lang="en-US" sz="2400" b="1" dirty="0">
              <a:solidFill>
                <a:schemeClr val="tx1"/>
              </a:solidFill>
            </a:endParaRPr>
          </a:p>
          <a:p>
            <a:pPr>
              <a:defRPr/>
            </a:pPr>
            <a:endParaRPr lang="en-US" sz="2800" b="1" dirty="0">
              <a:solidFill>
                <a:schemeClr val="tx1"/>
              </a:solidFill>
            </a:endParaRPr>
          </a:p>
        </p:txBody>
      </p:sp>
      <p:graphicFrame>
        <p:nvGraphicFramePr>
          <p:cNvPr id="26627" name="Chart 3"/>
          <p:cNvGraphicFramePr>
            <a:graphicFrameLocks/>
          </p:cNvGraphicFramePr>
          <p:nvPr/>
        </p:nvGraphicFramePr>
        <p:xfrm>
          <a:off x="254000" y="1377950"/>
          <a:ext cx="3987800" cy="4845050"/>
        </p:xfrm>
        <a:graphic>
          <a:graphicData uri="http://schemas.openxmlformats.org/presentationml/2006/ole">
            <mc:AlternateContent xmlns:mc="http://schemas.openxmlformats.org/markup-compatibility/2006">
              <mc:Choice xmlns:v="urn:schemas-microsoft-com:vml" Requires="v">
                <p:oleObj spid="_x0000_s26693" r:id="rId4" imgW="3987130" imgH="4846740" progId="Excel.Chart.8">
                  <p:embed/>
                </p:oleObj>
              </mc:Choice>
              <mc:Fallback>
                <p:oleObj r:id="rId4" imgW="3987130" imgH="4846740"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377950"/>
                        <a:ext cx="39878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a:off x="228600" y="1219200"/>
            <a:ext cx="86106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6629" name="Chart 9"/>
          <p:cNvGraphicFramePr>
            <a:graphicFrameLocks/>
          </p:cNvGraphicFramePr>
          <p:nvPr/>
        </p:nvGraphicFramePr>
        <p:xfrm>
          <a:off x="4673600" y="1490663"/>
          <a:ext cx="3987800" cy="4960937"/>
        </p:xfrm>
        <a:graphic>
          <a:graphicData uri="http://schemas.openxmlformats.org/presentationml/2006/ole">
            <mc:AlternateContent xmlns:mc="http://schemas.openxmlformats.org/markup-compatibility/2006">
              <mc:Choice xmlns:v="urn:schemas-microsoft-com:vml" Requires="v">
                <p:oleObj spid="_x0000_s26694" r:id="rId6" imgW="3987130" imgH="4956478" progId="Excel.Chart.8">
                  <p:embed/>
                </p:oleObj>
              </mc:Choice>
              <mc:Fallback>
                <p:oleObj r:id="rId6" imgW="3987130" imgH="4956478" progId="Excel.Chart.8">
                  <p:embed/>
                  <p:pic>
                    <p:nvPicPr>
                      <p:cNvPr id="0" name="Chart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3600" y="1490663"/>
                        <a:ext cx="39878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9"/>
          <p:cNvSpPr txBox="1">
            <a:spLocks noChangeArrowheads="1"/>
          </p:cNvSpPr>
          <p:nvPr/>
        </p:nvSpPr>
        <p:spPr bwMode="auto">
          <a:xfrm>
            <a:off x="-38100" y="65881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spcBef>
                <a:spcPct val="0"/>
              </a:spcBef>
              <a:spcAft>
                <a:spcPct val="0"/>
              </a:spcAft>
              <a:defRPr sz="1400" b="1">
                <a:solidFill>
                  <a:schemeClr val="tx1"/>
                </a:solidFill>
                <a:latin typeface="Tahoma" pitchFamily="34" charset="0"/>
              </a:defRPr>
            </a:lvl6pPr>
            <a:lvl7pPr marL="2971800" indent="-228600" eaLnBrk="0" fontAlgn="base" hangingPunct="0">
              <a:spcBef>
                <a:spcPct val="0"/>
              </a:spcBef>
              <a:spcAft>
                <a:spcPct val="0"/>
              </a:spcAft>
              <a:defRPr sz="1400" b="1">
                <a:solidFill>
                  <a:schemeClr val="tx1"/>
                </a:solidFill>
                <a:latin typeface="Tahoma" pitchFamily="34" charset="0"/>
              </a:defRPr>
            </a:lvl7pPr>
            <a:lvl8pPr marL="3429000" indent="-228600" eaLnBrk="0" fontAlgn="base" hangingPunct="0">
              <a:spcBef>
                <a:spcPct val="0"/>
              </a:spcBef>
              <a:spcAft>
                <a:spcPct val="0"/>
              </a:spcAft>
              <a:defRPr sz="1400" b="1">
                <a:solidFill>
                  <a:schemeClr val="tx1"/>
                </a:solidFill>
                <a:latin typeface="Tahoma" pitchFamily="34" charset="0"/>
              </a:defRPr>
            </a:lvl8pPr>
            <a:lvl9pPr marL="3886200" indent="-228600" eaLnBrk="0" fontAlgn="base" hangingPunct="0">
              <a:spcBef>
                <a:spcPct val="0"/>
              </a:spcBef>
              <a:spcAft>
                <a:spcPct val="0"/>
              </a:spcAft>
              <a:defRPr sz="1400" b="1">
                <a:solidFill>
                  <a:schemeClr val="tx1"/>
                </a:solidFill>
                <a:latin typeface="Tahoma" pitchFamily="34" charset="0"/>
              </a:defRPr>
            </a:lvl9pPr>
          </a:lstStyle>
          <a:p>
            <a:pPr algn="ctr">
              <a:spcBef>
                <a:spcPct val="50000"/>
              </a:spcBef>
              <a:defRPr/>
            </a:pPr>
            <a:r>
              <a:rPr lang="en-US" sz="1000" b="0" dirty="0" smtClean="0">
                <a:solidFill>
                  <a:schemeClr val="bg1">
                    <a:lumMod val="75000"/>
                  </a:schemeClr>
                </a:solidFill>
                <a:latin typeface="Calibri" pitchFamily="34" charset="0"/>
              </a:rPr>
              <a:t>2/2012</a:t>
            </a:r>
            <a:endParaRPr lang="en-US" sz="1000" b="0" dirty="0">
              <a:solidFill>
                <a:schemeClr val="bg1">
                  <a:lumMod val="75000"/>
                </a:schemeClr>
              </a:solidFill>
              <a:latin typeface="Calibri" pitchFamily="34" charset="0"/>
            </a:endParaRPr>
          </a:p>
        </p:txBody>
      </p:sp>
      <p:sp>
        <p:nvSpPr>
          <p:cNvPr id="2" name="TextBox 1"/>
          <p:cNvSpPr txBox="1"/>
          <p:nvPr/>
        </p:nvSpPr>
        <p:spPr>
          <a:xfrm rot="16200000">
            <a:off x="2616994" y="3617119"/>
            <a:ext cx="1905000" cy="461962"/>
          </a:xfrm>
          <a:prstGeom prst="rect">
            <a:avLst/>
          </a:prstGeom>
          <a:noFill/>
        </p:spPr>
        <p:txBody>
          <a:bodyPr>
            <a:spAutoFit/>
          </a:bodyPr>
          <a:lstStyle/>
          <a:p>
            <a:pPr algn="ctr">
              <a:defRPr/>
            </a:pPr>
            <a:r>
              <a:rPr lang="en-US" sz="1200" b="1" i="1" dirty="0">
                <a:solidFill>
                  <a:schemeClr val="bg1">
                    <a:lumMod val="50000"/>
                  </a:schemeClr>
                </a:solidFill>
                <a:latin typeface="Arial" charset="0"/>
              </a:rPr>
              <a:t>Projection based on </a:t>
            </a:r>
          </a:p>
          <a:p>
            <a:pPr algn="ctr">
              <a:defRPr/>
            </a:pPr>
            <a:r>
              <a:rPr lang="en-US" sz="1200" b="1" i="1" dirty="0">
                <a:solidFill>
                  <a:schemeClr val="bg1">
                    <a:lumMod val="50000"/>
                  </a:schemeClr>
                </a:solidFill>
                <a:latin typeface="Arial" charset="0"/>
              </a:rPr>
              <a:t>preliminary January data</a:t>
            </a:r>
          </a:p>
        </p:txBody>
      </p:sp>
      <p:sp>
        <p:nvSpPr>
          <p:cNvPr id="26633" name="TextBox 5"/>
          <p:cNvSpPr txBox="1">
            <a:spLocks noChangeArrowheads="1"/>
          </p:cNvSpPr>
          <p:nvPr/>
        </p:nvSpPr>
        <p:spPr bwMode="auto">
          <a:xfrm>
            <a:off x="4876800" y="556260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t>2011</a:t>
            </a:r>
          </a:p>
        </p:txBody>
      </p:sp>
      <p:sp>
        <p:nvSpPr>
          <p:cNvPr id="26634" name="TextBox 12"/>
          <p:cNvSpPr txBox="1">
            <a:spLocks noChangeArrowheads="1"/>
          </p:cNvSpPr>
          <p:nvPr/>
        </p:nvSpPr>
        <p:spPr bwMode="auto">
          <a:xfrm>
            <a:off x="7772400" y="5559425"/>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t>2012</a:t>
            </a:r>
          </a:p>
        </p:txBody>
      </p:sp>
      <p:sp>
        <p:nvSpPr>
          <p:cNvPr id="12" name="Text Box 8"/>
          <p:cNvSpPr txBox="1">
            <a:spLocks noChangeArrowheads="1"/>
          </p:cNvSpPr>
          <p:nvPr/>
        </p:nvSpPr>
        <p:spPr bwMode="auto">
          <a:xfrm>
            <a:off x="76200" y="6324600"/>
            <a:ext cx="6172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6400" eaLnBrk="0" hangingPunct="0">
              <a:defRPr>
                <a:solidFill>
                  <a:schemeClr val="bg1"/>
                </a:solidFill>
                <a:latin typeface="Arial" pitchFamily="34" charset="0"/>
                <a:ea typeface="MS Gothic" pitchFamily="49" charset="-128"/>
              </a:defRPr>
            </a:lvl1pPr>
            <a:lvl2pPr defTabSz="406400" eaLnBrk="0" hangingPunct="0">
              <a:defRPr>
                <a:solidFill>
                  <a:schemeClr val="bg1"/>
                </a:solidFill>
                <a:latin typeface="Arial" pitchFamily="34" charset="0"/>
                <a:ea typeface="MS Gothic" pitchFamily="49" charset="-128"/>
              </a:defRPr>
            </a:lvl2pPr>
            <a:lvl3pPr defTabSz="406400" eaLnBrk="0" hangingPunct="0">
              <a:defRPr>
                <a:solidFill>
                  <a:schemeClr val="bg1"/>
                </a:solidFill>
                <a:latin typeface="Arial" pitchFamily="34" charset="0"/>
                <a:ea typeface="MS Gothic" pitchFamily="49" charset="-128"/>
              </a:defRPr>
            </a:lvl3pPr>
            <a:lvl4pPr defTabSz="406400" eaLnBrk="0" hangingPunct="0">
              <a:defRPr>
                <a:solidFill>
                  <a:schemeClr val="bg1"/>
                </a:solidFill>
                <a:latin typeface="Arial" pitchFamily="34" charset="0"/>
                <a:ea typeface="MS Gothic" pitchFamily="49" charset="-128"/>
              </a:defRPr>
            </a:lvl4pPr>
            <a:lvl5pPr defTabSz="406400" eaLnBrk="0" hangingPunct="0">
              <a:defRPr>
                <a:solidFill>
                  <a:schemeClr val="bg1"/>
                </a:solidFill>
                <a:latin typeface="Arial" pitchFamily="34" charset="0"/>
                <a:ea typeface="MS Gothic" pitchFamily="49" charset="-128"/>
              </a:defRPr>
            </a:lvl5pPr>
            <a:lvl6pPr marL="2514600" indent="-228600" defTabSz="406400" eaLnBrk="0" fontAlgn="base" hangingPunct="0">
              <a:spcBef>
                <a:spcPct val="0"/>
              </a:spcBef>
              <a:spcAft>
                <a:spcPct val="0"/>
              </a:spcAft>
              <a:defRPr>
                <a:solidFill>
                  <a:schemeClr val="bg1"/>
                </a:solidFill>
                <a:latin typeface="Arial" pitchFamily="34" charset="0"/>
                <a:ea typeface="MS Gothic" pitchFamily="49" charset="-128"/>
              </a:defRPr>
            </a:lvl6pPr>
            <a:lvl7pPr marL="2971800" indent="-228600" defTabSz="406400" eaLnBrk="0" fontAlgn="base" hangingPunct="0">
              <a:spcBef>
                <a:spcPct val="0"/>
              </a:spcBef>
              <a:spcAft>
                <a:spcPct val="0"/>
              </a:spcAft>
              <a:defRPr>
                <a:solidFill>
                  <a:schemeClr val="bg1"/>
                </a:solidFill>
                <a:latin typeface="Arial" pitchFamily="34" charset="0"/>
                <a:ea typeface="MS Gothic" pitchFamily="49" charset="-128"/>
              </a:defRPr>
            </a:lvl7pPr>
            <a:lvl8pPr marL="3429000" indent="-228600" defTabSz="406400" eaLnBrk="0" fontAlgn="base" hangingPunct="0">
              <a:spcBef>
                <a:spcPct val="0"/>
              </a:spcBef>
              <a:spcAft>
                <a:spcPct val="0"/>
              </a:spcAft>
              <a:defRPr>
                <a:solidFill>
                  <a:schemeClr val="bg1"/>
                </a:solidFill>
                <a:latin typeface="Arial" pitchFamily="34" charset="0"/>
                <a:ea typeface="MS Gothic" pitchFamily="49" charset="-128"/>
              </a:defRPr>
            </a:lvl8pPr>
            <a:lvl9pPr marL="3886200" indent="-228600" defTabSz="406400" eaLnBrk="0" fontAlgn="base" hangingPunct="0">
              <a:spcBef>
                <a:spcPct val="0"/>
              </a:spcBef>
              <a:spcAft>
                <a:spcPct val="0"/>
              </a:spcAft>
              <a:defRPr>
                <a:solidFill>
                  <a:schemeClr val="bg1"/>
                </a:solidFill>
                <a:latin typeface="Arial" pitchFamily="34" charset="0"/>
                <a:ea typeface="MS Gothic" pitchFamily="49" charset="-128"/>
              </a:defRPr>
            </a:lvl9pPr>
          </a:lstStyle>
          <a:p>
            <a:pPr>
              <a:buClr>
                <a:srgbClr val="104160"/>
              </a:buClr>
              <a:buSzPct val="90000"/>
              <a:buFont typeface="Monotype Sorts"/>
              <a:buNone/>
              <a:defRPr/>
            </a:pPr>
            <a:r>
              <a:rPr lang="en-US" sz="1600" dirty="0" smtClean="0">
                <a:solidFill>
                  <a:schemeClr val="tx1">
                    <a:lumMod val="75000"/>
                    <a:lumOff val="25000"/>
                  </a:schemeClr>
                </a:solidFill>
                <a:cs typeface="Arial" pitchFamily="34" charset="0"/>
              </a:rPr>
              <a:t>Source:  American Association of Poison Control Centers, </a:t>
            </a:r>
            <a:r>
              <a:rPr lang="en-US" sz="1600" i="1" dirty="0" smtClean="0">
                <a:solidFill>
                  <a:schemeClr val="tx1">
                    <a:lumMod val="75000"/>
                    <a:lumOff val="25000"/>
                  </a:schemeClr>
                </a:solidFill>
                <a:cs typeface="Arial" pitchFamily="34" charset="0"/>
              </a:rPr>
              <a:t>Synthetic Marijuana Data, </a:t>
            </a:r>
            <a:r>
              <a:rPr lang="en-US" sz="1600" dirty="0" smtClean="0">
                <a:solidFill>
                  <a:schemeClr val="tx1">
                    <a:lumMod val="75000"/>
                    <a:lumOff val="25000"/>
                  </a:schemeClr>
                </a:solidFill>
                <a:cs typeface="Arial" pitchFamily="34" charset="0"/>
              </a:rPr>
              <a:t>Updated February 8, 2012 (Preliminary data)</a:t>
            </a:r>
          </a:p>
        </p:txBody>
      </p:sp>
    </p:spTree>
  </p:cSld>
  <p:clrMapOvr>
    <a:masterClrMapping/>
  </p:clrMapOvr>
  <mc:AlternateContent xmlns:mc="http://schemas.openxmlformats.org/markup-compatibility/2006" xmlns:p14="http://schemas.microsoft.com/office/powerpoint/2010/main">
    <mc:Choice Requires="p14">
      <p:transition spd="slow" p14:dur="2000" advTm="12313"/>
    </mc:Choice>
    <mc:Fallback xmlns="">
      <p:transition spd="slow" advTm="12313"/>
    </mc:Fallback>
  </mc:AlternateContent>
  <p:timing>
    <p:tnLst>
      <p:par>
        <p:cTn id="1" dur="indefinite" restart="never" nodeType="tmRoot"/>
      </p:par>
    </p:tnLst>
  </p:timing>
  <p:extLst>
    <p:ext uri="{E180D4A7-C9FB-4DFB-919C-405C955672EB}">
      <p14:showEvtLst xmlns:p14="http://schemas.microsoft.com/office/powerpoint/2010/main">
        <p14:playEvt time="0" objId="4"/>
        <p14:stopEvt time="12012"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r>
              <a:rPr lang="en-US" sz="2000" smtClean="0"/>
              <a:t>On November 24, 2010, the Drug Enforcement Administration (DEA) took emergency action to temporarily control five chemicals used to make K2 and other “fake pot” products.</a:t>
            </a:r>
          </a:p>
          <a:p>
            <a:r>
              <a:rPr lang="en-US" sz="2000" smtClean="0"/>
              <a:t>On September 7, 2011, the  DEA banned three of the drugs found in bath salts</a:t>
            </a:r>
          </a:p>
          <a:p>
            <a:r>
              <a:rPr lang="en-US" sz="2000" u="sng" smtClean="0"/>
              <a:t>Possessing and selling these chemicals or the products that contain is now illegal in the U.S.</a:t>
            </a:r>
          </a:p>
          <a:p>
            <a:r>
              <a:rPr lang="en-US" sz="2000" smtClean="0"/>
              <a:t>The DEA will study these chemicals to determine if these products should be permanently controlled.  </a:t>
            </a:r>
          </a:p>
          <a:p>
            <a:r>
              <a:rPr lang="en-US" sz="2000" smtClean="0"/>
              <a:t>Congress is also working to act on this issue.</a:t>
            </a:r>
          </a:p>
          <a:p>
            <a:r>
              <a:rPr lang="en-US" sz="2000" smtClean="0"/>
              <a:t>Regulators face the challenge of staying ahead of formulations</a:t>
            </a:r>
          </a:p>
        </p:txBody>
      </p:sp>
      <p:sp>
        <p:nvSpPr>
          <p:cNvPr id="27651"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DEA takes action</a:t>
            </a:r>
          </a:p>
        </p:txBody>
      </p:sp>
    </p:spTree>
  </p:cSld>
  <p:clrMapOvr>
    <a:masterClrMapping/>
  </p:clrMapOvr>
  <mc:AlternateContent xmlns:mc="http://schemas.openxmlformats.org/markup-compatibility/2006" xmlns:p14="http://schemas.microsoft.com/office/powerpoint/2010/main">
    <mc:Choice Requires="p14">
      <p:transition spd="slow" p14:dur="2000" advTm="34760"/>
    </mc:Choice>
    <mc:Fallback xmlns="">
      <p:transition spd="slow" advTm="34760"/>
    </mc:Fallback>
  </mc:AlternateContent>
  <p:timing>
    <p:tnLst>
      <p:par>
        <p:cTn id="1" dur="indefinite" restart="never" nodeType="tmRoot"/>
      </p:par>
    </p:tnLst>
  </p:timing>
  <p:extLst>
    <p:ext uri="{E180D4A7-C9FB-4DFB-919C-405C955672EB}">
      <p14:showEvtLst xmlns:p14="http://schemas.microsoft.com/office/powerpoint/2010/main">
        <p14:playEvt time="0" objId="3"/>
        <p14:stopEvt time="34529"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marL="285750" indent="-285750">
              <a:buFont typeface="Arial" pitchFamily="34" charset="0"/>
              <a:buChar char="•"/>
              <a:defRPr/>
            </a:pPr>
            <a:r>
              <a:rPr lang="en-US" sz="2400" kern="1200" dirty="0">
                <a:ea typeface="MS PGothic" pitchFamily="34" charset="-128"/>
                <a:cs typeface="MS PGothic"/>
              </a:rPr>
              <a:t>It is impossible to know what these drugs contain, or who made them, or what you are going to </a:t>
            </a:r>
            <a:r>
              <a:rPr lang="en-US" sz="2400" kern="1200" dirty="0" smtClean="0">
                <a:ea typeface="MS PGothic" pitchFamily="34" charset="-128"/>
                <a:cs typeface="MS PGothic"/>
              </a:rPr>
              <a:t>get</a:t>
            </a:r>
            <a:endParaRPr lang="en-US" sz="2400" kern="1200" dirty="0">
              <a:ea typeface="MS PGothic" pitchFamily="34" charset="-128"/>
              <a:cs typeface="MS PGothic"/>
            </a:endParaRPr>
          </a:p>
          <a:p>
            <a:pPr>
              <a:defRPr/>
            </a:pPr>
            <a:r>
              <a:rPr lang="en-US" sz="2400" dirty="0" smtClean="0">
                <a:latin typeface="Arial" charset="0"/>
              </a:rPr>
              <a:t>Getting high – no matter how – carries risks of making unsafe or unhealthy decisions</a:t>
            </a:r>
          </a:p>
          <a:p>
            <a:pPr>
              <a:defRPr/>
            </a:pPr>
            <a:r>
              <a:rPr lang="en-US" sz="2400" dirty="0" smtClean="0">
                <a:latin typeface="Arial" charset="0"/>
              </a:rPr>
              <a:t>Just because a drug is legal – or is labeled as legal – does not mean that it is safe</a:t>
            </a:r>
          </a:p>
          <a:p>
            <a:pPr>
              <a:defRPr/>
            </a:pPr>
            <a:r>
              <a:rPr lang="en-US" sz="2400" dirty="0" smtClean="0">
                <a:latin typeface="Arial" charset="0"/>
              </a:rPr>
              <a:t>We don’t know the long term effects of synthetic drugs because the drugs are so new</a:t>
            </a:r>
          </a:p>
        </p:txBody>
      </p:sp>
      <p:sp>
        <p:nvSpPr>
          <p:cNvPr id="28675"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Messages Parents Can Deliver</a:t>
            </a:r>
          </a:p>
        </p:txBody>
      </p:sp>
    </p:spTree>
  </p:cSld>
  <p:clrMapOvr>
    <a:masterClrMapping/>
  </p:clrMapOvr>
  <mc:AlternateContent xmlns:mc="http://schemas.openxmlformats.org/markup-compatibility/2006" xmlns:p14="http://schemas.microsoft.com/office/powerpoint/2010/main">
    <mc:Choice Requires="p14">
      <p:transition spd="slow" p14:dur="2000" advTm="51874"/>
    </mc:Choice>
    <mc:Fallback xmlns="">
      <p:transition spd="slow" advTm="51874"/>
    </mc:Fallback>
  </mc:AlternateContent>
  <p:timing>
    <p:tnLst>
      <p:par>
        <p:cTn id="1" dur="indefinite" restart="never" nodeType="tmRoot"/>
      </p:par>
    </p:tnLst>
  </p:timing>
  <p:extLst>
    <p:ext uri="{E180D4A7-C9FB-4DFB-919C-405C955672EB}">
      <p14:showEvtLst xmlns:p14="http://schemas.microsoft.com/office/powerpoint/2010/main">
        <p14:playEvt time="0" objId="3"/>
        <p14:stopEvt time="51277" objId="3"/>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98463"/>
            <a:ext cx="7767638" cy="809625"/>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Drugfree.org Resources</a:t>
            </a:r>
            <a:endParaRPr lang="en-US" sz="3600" smtClean="0"/>
          </a:p>
        </p:txBody>
      </p:sp>
      <p:sp>
        <p:nvSpPr>
          <p:cNvPr id="5" name="TextBox 4"/>
          <p:cNvSpPr txBox="1"/>
          <p:nvPr/>
        </p:nvSpPr>
        <p:spPr>
          <a:xfrm>
            <a:off x="0" y="2514600"/>
            <a:ext cx="4876800" cy="415925"/>
          </a:xfrm>
          <a:prstGeom prst="rect">
            <a:avLst/>
          </a:prstGeom>
          <a:solidFill>
            <a:schemeClr val="accent3"/>
          </a:solidFill>
        </p:spPr>
        <p:txBody>
          <a:bodyPr>
            <a:spAutoFit/>
          </a:bodyPr>
          <a:lstStyle/>
          <a:p>
            <a:pPr marL="234950" indent="-234950">
              <a:buFont typeface="Wingdings" pitchFamily="2" charset="2"/>
              <a:buChar char="§"/>
              <a:defRPr/>
            </a:pPr>
            <a:endParaRPr lang="en-US" sz="2100" dirty="0">
              <a:solidFill>
                <a:schemeClr val="tx1"/>
              </a:solidFill>
              <a:latin typeface="Arial" charset="0"/>
            </a:endParaRPr>
          </a:p>
        </p:txBody>
      </p:sp>
      <p:sp>
        <p:nvSpPr>
          <p:cNvPr id="2" name="Rounded Rectangle 1"/>
          <p:cNvSpPr/>
          <p:nvPr/>
        </p:nvSpPr>
        <p:spPr bwMode="auto">
          <a:xfrm>
            <a:off x="381000" y="1219200"/>
            <a:ext cx="4114800" cy="2286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defRPr/>
            </a:pPr>
            <a:r>
              <a:rPr lang="en-US" sz="2400" b="1" dirty="0">
                <a:solidFill>
                  <a:srgbClr val="3333CC"/>
                </a:solidFill>
                <a:latin typeface="Arial" charset="0"/>
              </a:rPr>
              <a:t>PREVENT</a:t>
            </a:r>
          </a:p>
          <a:p>
            <a:pPr marL="234950" indent="-234950">
              <a:buFont typeface="Wingdings" pitchFamily="2" charset="2"/>
              <a:buChar char="§"/>
              <a:defRPr/>
            </a:pPr>
            <a:r>
              <a:rPr lang="en-US" b="1" dirty="0">
                <a:solidFill>
                  <a:srgbClr val="FF950E"/>
                </a:solidFill>
                <a:latin typeface="Arial" charset="0"/>
              </a:rPr>
              <a:t>TimeToTalk</a:t>
            </a:r>
            <a:r>
              <a:rPr lang="en-US" dirty="0">
                <a:solidFill>
                  <a:srgbClr val="FF950E"/>
                </a:solidFill>
                <a:latin typeface="Arial" charset="0"/>
              </a:rPr>
              <a:t> </a:t>
            </a:r>
            <a:r>
              <a:rPr lang="en-US" dirty="0">
                <a:solidFill>
                  <a:schemeClr val="tx1"/>
                </a:solidFill>
                <a:latin typeface="Arial" charset="0"/>
              </a:rPr>
              <a:t>helps you start the conversation</a:t>
            </a:r>
          </a:p>
          <a:p>
            <a:pPr marL="234950" indent="-234950">
              <a:buFont typeface="Wingdings" pitchFamily="2" charset="2"/>
              <a:buChar char="§"/>
              <a:defRPr/>
            </a:pPr>
            <a:r>
              <a:rPr lang="en-US" b="1" dirty="0">
                <a:solidFill>
                  <a:srgbClr val="FF950E"/>
                </a:solidFill>
                <a:latin typeface="Arial" charset="0"/>
              </a:rPr>
              <a:t>Habla Con Tus Hijos</a:t>
            </a:r>
            <a:r>
              <a:rPr lang="en-US" b="1" dirty="0">
                <a:solidFill>
                  <a:schemeClr val="tx1"/>
                </a:solidFill>
                <a:latin typeface="Arial" charset="0"/>
              </a:rPr>
              <a:t>-</a:t>
            </a:r>
            <a:r>
              <a:rPr lang="en-US" dirty="0">
                <a:solidFill>
                  <a:schemeClr val="tx1"/>
                </a:solidFill>
                <a:latin typeface="Arial" charset="0"/>
              </a:rPr>
              <a:t>Spanish-language version</a:t>
            </a:r>
          </a:p>
          <a:p>
            <a:pPr marL="234950" indent="-234950">
              <a:buFont typeface="Wingdings" pitchFamily="2" charset="2"/>
              <a:buChar char="§"/>
              <a:defRPr/>
            </a:pPr>
            <a:r>
              <a:rPr lang="en-US" dirty="0">
                <a:solidFill>
                  <a:schemeClr val="tx1"/>
                </a:solidFill>
                <a:latin typeface="Arial" charset="0"/>
              </a:rPr>
              <a:t>The</a:t>
            </a:r>
            <a:r>
              <a:rPr lang="en-US" dirty="0">
                <a:latin typeface="Arial" charset="0"/>
              </a:rPr>
              <a:t> </a:t>
            </a:r>
            <a:r>
              <a:rPr lang="en-US" b="1" dirty="0">
                <a:solidFill>
                  <a:srgbClr val="FF950E"/>
                </a:solidFill>
                <a:latin typeface="Arial" charset="0"/>
              </a:rPr>
              <a:t>Decoder </a:t>
            </a:r>
            <a:r>
              <a:rPr lang="en-US" dirty="0">
                <a:solidFill>
                  <a:schemeClr val="tx1"/>
                </a:solidFill>
                <a:latin typeface="Arial" charset="0"/>
              </a:rPr>
              <a:t>blog</a:t>
            </a:r>
          </a:p>
          <a:p>
            <a:pPr marL="234950" indent="-234950">
              <a:buFont typeface="Wingdings" pitchFamily="2" charset="2"/>
              <a:buChar char="§"/>
              <a:defRPr/>
            </a:pPr>
            <a:r>
              <a:rPr lang="en-US" b="1" dirty="0">
                <a:solidFill>
                  <a:srgbClr val="FF950E"/>
                </a:solidFill>
                <a:latin typeface="Arial" charset="0"/>
              </a:rPr>
              <a:t>The Drug Guide for Parents</a:t>
            </a:r>
            <a:endParaRPr lang="en-US" b="1" dirty="0">
              <a:solidFill>
                <a:srgbClr val="FF950E"/>
              </a:solidFill>
              <a:latin typeface="Arial" pitchFamily="-65" charset="0"/>
            </a:endParaRPr>
          </a:p>
        </p:txBody>
      </p:sp>
      <p:sp>
        <p:nvSpPr>
          <p:cNvPr id="6" name="Rounded Rectangle 5"/>
          <p:cNvSpPr/>
          <p:nvPr/>
        </p:nvSpPr>
        <p:spPr bwMode="auto">
          <a:xfrm>
            <a:off x="4800600" y="1219200"/>
            <a:ext cx="4114800" cy="2286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defRPr/>
            </a:pPr>
            <a:r>
              <a:rPr lang="en-US" sz="2400" b="1" dirty="0">
                <a:solidFill>
                  <a:srgbClr val="3333CC"/>
                </a:solidFill>
                <a:latin typeface="Arial" charset="0"/>
              </a:rPr>
              <a:t>INTERVENE</a:t>
            </a:r>
          </a:p>
          <a:p>
            <a:pPr marL="234950" indent="-234950">
              <a:buFont typeface="Wingdings" pitchFamily="2" charset="2"/>
              <a:buChar char="§"/>
              <a:defRPr/>
            </a:pPr>
            <a:endParaRPr lang="en-US" b="1" dirty="0">
              <a:solidFill>
                <a:srgbClr val="FF0000"/>
              </a:solidFill>
              <a:latin typeface="Arial" charset="0"/>
            </a:endParaRPr>
          </a:p>
          <a:p>
            <a:pPr marL="234950" indent="-234950">
              <a:buFont typeface="Wingdings" pitchFamily="2" charset="2"/>
              <a:buChar char="§"/>
              <a:defRPr/>
            </a:pPr>
            <a:r>
              <a:rPr lang="en-US" b="1" dirty="0">
                <a:solidFill>
                  <a:srgbClr val="FF950E"/>
                </a:solidFill>
                <a:latin typeface="Arial" charset="0"/>
              </a:rPr>
              <a:t>Time to Act</a:t>
            </a:r>
            <a:r>
              <a:rPr lang="en-US" dirty="0">
                <a:solidFill>
                  <a:srgbClr val="FF950E"/>
                </a:solidFill>
                <a:latin typeface="Arial" charset="0"/>
              </a:rPr>
              <a:t> </a:t>
            </a:r>
            <a:r>
              <a:rPr lang="en-US" dirty="0">
                <a:solidFill>
                  <a:schemeClr val="tx1"/>
                </a:solidFill>
                <a:latin typeface="Arial" charset="0"/>
              </a:rPr>
              <a:t>if you think or know your child is using.</a:t>
            </a:r>
          </a:p>
          <a:p>
            <a:pPr marL="234950" indent="-234950">
              <a:buFont typeface="Wingdings" pitchFamily="2" charset="2"/>
              <a:buChar char="§"/>
              <a:defRPr/>
            </a:pPr>
            <a:r>
              <a:rPr lang="en-US" b="1" dirty="0">
                <a:solidFill>
                  <a:srgbClr val="FF950E"/>
                </a:solidFill>
                <a:latin typeface="Arial" charset="0"/>
              </a:rPr>
              <a:t>Intervene blog </a:t>
            </a:r>
          </a:p>
          <a:p>
            <a:pPr marL="234950" indent="-234950">
              <a:buFont typeface="Wingdings" pitchFamily="2" charset="2"/>
              <a:buChar char="§"/>
              <a:defRPr/>
            </a:pPr>
            <a:r>
              <a:rPr lang="en-US" b="1" dirty="0">
                <a:solidFill>
                  <a:srgbClr val="FF950E"/>
                </a:solidFill>
                <a:latin typeface="Arial" charset="0"/>
              </a:rPr>
              <a:t>Intervention eBook</a:t>
            </a:r>
            <a:endParaRPr lang="en-US" dirty="0">
              <a:solidFill>
                <a:srgbClr val="FF950E"/>
              </a:solidFill>
              <a:latin typeface="Arial" charset="0"/>
            </a:endParaRPr>
          </a:p>
        </p:txBody>
      </p:sp>
      <p:sp>
        <p:nvSpPr>
          <p:cNvPr id="7" name="Rounded Rectangle 6"/>
          <p:cNvSpPr/>
          <p:nvPr/>
        </p:nvSpPr>
        <p:spPr bwMode="auto">
          <a:xfrm>
            <a:off x="381000" y="3657600"/>
            <a:ext cx="4114800" cy="2286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defRPr/>
            </a:pPr>
            <a:r>
              <a:rPr lang="en-US" sz="2400" b="1" dirty="0">
                <a:solidFill>
                  <a:srgbClr val="3333CC"/>
                </a:solidFill>
                <a:latin typeface="Arial" charset="0"/>
              </a:rPr>
              <a:t>GET TREATMENT</a:t>
            </a:r>
          </a:p>
          <a:p>
            <a:pPr marL="234950" indent="-234950">
              <a:buFont typeface="Wingdings" pitchFamily="2" charset="2"/>
              <a:buChar char="§"/>
              <a:defRPr/>
            </a:pPr>
            <a:endParaRPr lang="en-US" b="1" dirty="0">
              <a:solidFill>
                <a:srgbClr val="FF0000"/>
              </a:solidFill>
              <a:latin typeface="Arial" charset="0"/>
            </a:endParaRPr>
          </a:p>
          <a:p>
            <a:pPr marL="234950" indent="-234950">
              <a:buFont typeface="Wingdings" pitchFamily="2" charset="2"/>
              <a:buChar char="§"/>
              <a:defRPr/>
            </a:pPr>
            <a:r>
              <a:rPr lang="en-US" b="1" dirty="0">
                <a:solidFill>
                  <a:srgbClr val="FF950E"/>
                </a:solidFill>
                <a:latin typeface="Arial" charset="0"/>
              </a:rPr>
              <a:t>Treatment eBook</a:t>
            </a:r>
          </a:p>
          <a:p>
            <a:pPr marL="234950" indent="-234950">
              <a:buFont typeface="Wingdings" pitchFamily="2" charset="2"/>
              <a:buChar char="§"/>
              <a:defRPr/>
            </a:pPr>
            <a:r>
              <a:rPr lang="en-US" b="1" dirty="0">
                <a:solidFill>
                  <a:srgbClr val="FF950E"/>
                </a:solidFill>
                <a:latin typeface="Arial" charset="0"/>
              </a:rPr>
              <a:t>Time to Get Help </a:t>
            </a:r>
            <a:r>
              <a:rPr lang="en-US" dirty="0">
                <a:solidFill>
                  <a:schemeClr val="accent4"/>
                </a:solidFill>
                <a:latin typeface="Arial" charset="0"/>
              </a:rPr>
              <a:t>helps parents better understand teen and young adult substance abuse and addiction. </a:t>
            </a:r>
          </a:p>
        </p:txBody>
      </p:sp>
      <p:sp>
        <p:nvSpPr>
          <p:cNvPr id="8" name="Rounded Rectangle 7"/>
          <p:cNvSpPr/>
          <p:nvPr/>
        </p:nvSpPr>
        <p:spPr bwMode="auto">
          <a:xfrm>
            <a:off x="4800600" y="3657600"/>
            <a:ext cx="4114800" cy="2286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defRPr/>
            </a:pPr>
            <a:r>
              <a:rPr lang="en-US" sz="2400" b="1" dirty="0">
                <a:solidFill>
                  <a:srgbClr val="3333CC"/>
                </a:solidFill>
                <a:latin typeface="Arial" charset="0"/>
              </a:rPr>
              <a:t>RECOVER</a:t>
            </a:r>
          </a:p>
          <a:p>
            <a:pPr marL="234950" indent="-234950">
              <a:buFont typeface="Wingdings" pitchFamily="2" charset="2"/>
              <a:buChar char="§"/>
              <a:defRPr/>
            </a:pPr>
            <a:endParaRPr lang="en-US" b="1" dirty="0">
              <a:solidFill>
                <a:srgbClr val="FF950E"/>
              </a:solidFill>
              <a:latin typeface="Arial" charset="0"/>
            </a:endParaRPr>
          </a:p>
          <a:p>
            <a:pPr marL="234950" indent="-234950">
              <a:buFont typeface="Wingdings" pitchFamily="2" charset="2"/>
              <a:buChar char="§"/>
              <a:defRPr/>
            </a:pPr>
            <a:r>
              <a:rPr lang="en-US" b="1" dirty="0">
                <a:solidFill>
                  <a:srgbClr val="FF950E"/>
                </a:solidFill>
                <a:latin typeface="Arial" charset="0"/>
              </a:rPr>
              <a:t>Time to Get Help community </a:t>
            </a:r>
            <a:r>
              <a:rPr lang="en-US" dirty="0">
                <a:solidFill>
                  <a:schemeClr val="accent4"/>
                </a:solidFill>
                <a:latin typeface="Arial" charset="0"/>
              </a:rPr>
              <a:t>connects parents who understand and have been there.</a:t>
            </a:r>
          </a:p>
        </p:txBody>
      </p:sp>
      <p:sp>
        <p:nvSpPr>
          <p:cNvPr id="3" name="Rectangle 2"/>
          <p:cNvSpPr/>
          <p:nvPr/>
        </p:nvSpPr>
        <p:spPr>
          <a:xfrm>
            <a:off x="1982925" y="5915487"/>
            <a:ext cx="5220212" cy="923330"/>
          </a:xfrm>
          <a:prstGeom prst="rect">
            <a:avLst/>
          </a:prstGeom>
          <a:noFill/>
        </p:spPr>
        <p:txBody>
          <a:bodyPr wrap="none">
            <a:spAutoFit/>
          </a:bodyPr>
          <a:lstStyle/>
          <a:p>
            <a:pPr algn="ctr">
              <a:defRPr/>
            </a:pPr>
            <a:r>
              <a:rPr lang="en-US" sz="5400" b="1" i="1" dirty="0">
                <a:ln w="12700">
                  <a:solidFill>
                    <a:schemeClr val="tx2">
                      <a:satMod val="155000"/>
                    </a:schemeClr>
                  </a:solidFill>
                  <a:prstDash val="solid"/>
                </a:ln>
                <a:solidFill>
                  <a:schemeClr val="accent2">
                    <a:lumMod val="20000"/>
                    <a:lumOff val="80000"/>
                  </a:schemeClr>
                </a:solidFill>
                <a:effectLst>
                  <a:outerShdw blurRad="41275" dist="20320" dir="1800000" algn="tl" rotWithShape="0">
                    <a:srgbClr val="000000">
                      <a:alpha val="40000"/>
                    </a:srgbClr>
                  </a:outerShdw>
                </a:effectLst>
                <a:latin typeface="+mn-lt"/>
              </a:rPr>
              <a:t>You are not alone</a:t>
            </a:r>
          </a:p>
        </p:txBody>
      </p:sp>
    </p:spTree>
  </p:cSld>
  <p:clrMapOvr>
    <a:masterClrMapping/>
  </p:clrMapOvr>
  <mc:AlternateContent xmlns:mc="http://schemas.openxmlformats.org/markup-compatibility/2006" xmlns:p14="http://schemas.microsoft.com/office/powerpoint/2010/main">
    <mc:Choice Requires="p14">
      <p:transition spd="slow" p14:dur="2000" advTm="125000"/>
    </mc:Choice>
    <mc:Fallback xmlns="">
      <p:transition spd="slow" advTm="12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extLst mod="1">
    <p:ext uri="{E180D4A7-C9FB-4DFB-919C-405C955672EB}">
      <p14:showEvtLst xmlns:p14="http://schemas.microsoft.com/office/powerpoint/2010/main">
        <p14:playEvt time="0" objId="9"/>
        <p14:stopEvt time="120959" objId="9"/>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“Bath Salts” are not Bath Salts</a:t>
            </a:r>
          </a:p>
        </p:txBody>
      </p:sp>
      <p:pic>
        <p:nvPicPr>
          <p:cNvPr id="12291" name="Picture 2" descr="http://cenblog.org/terra-sigillata/files/2011/02/cal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16100"/>
            <a:ext cx="4184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3"/>
          <p:cNvSpPr txBox="1">
            <a:spLocks noChangeArrowheads="1"/>
          </p:cNvSpPr>
          <p:nvPr/>
        </p:nvSpPr>
        <p:spPr bwMode="auto">
          <a:xfrm>
            <a:off x="4114800" y="3124200"/>
            <a:ext cx="860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600" b="1">
                <a:solidFill>
                  <a:schemeClr val="tx1"/>
                </a:solidFill>
              </a:rPr>
              <a:t>≠</a:t>
            </a:r>
            <a:endParaRPr lang="en-US" b="1">
              <a:solidFill>
                <a:schemeClr val="tx1"/>
              </a:solidFill>
            </a:endParaRPr>
          </a:p>
        </p:txBody>
      </p:sp>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12950"/>
            <a:ext cx="310197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15160"/>
    </mc:Choice>
    <mc:Fallback xmlns="">
      <p:transition spd="slow" advTm="15160"/>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14460"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607576"/>
          </a:xfrm>
        </p:spPr>
        <p:txBody>
          <a:bodyPr/>
          <a:lstStyle/>
          <a:p>
            <a:r>
              <a:rPr lang="en-US" dirty="0" smtClean="0"/>
              <a:t>Connect with The Partnership at Drugfree.org</a:t>
            </a:r>
          </a:p>
        </p:txBody>
      </p:sp>
      <p:grpSp>
        <p:nvGrpSpPr>
          <p:cNvPr id="20" name="Group 19"/>
          <p:cNvGrpSpPr>
            <a:grpSpLocks/>
          </p:cNvGrpSpPr>
          <p:nvPr/>
        </p:nvGrpSpPr>
        <p:grpSpPr bwMode="auto">
          <a:xfrm>
            <a:off x="4648200" y="1562100"/>
            <a:ext cx="4343400" cy="2286000"/>
            <a:chOff x="4648200" y="1524000"/>
            <a:chExt cx="4038600" cy="2286000"/>
          </a:xfrm>
        </p:grpSpPr>
        <p:sp>
          <p:nvSpPr>
            <p:cNvPr id="30733" name="Rectangle 13"/>
            <p:cNvSpPr>
              <a:spLocks noChangeArrowheads="1"/>
            </p:cNvSpPr>
            <p:nvPr/>
          </p:nvSpPr>
          <p:spPr bwMode="auto">
            <a:xfrm>
              <a:off x="4648200" y="1524000"/>
              <a:ext cx="4038600" cy="2286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1828800"/>
            <a:lstStyle/>
            <a:p>
              <a:pPr hangingPunct="0">
                <a:lnSpc>
                  <a:spcPct val="93000"/>
                </a:lnSpc>
                <a:buClr>
                  <a:srgbClr val="000000"/>
                </a:buClr>
                <a:buSzPct val="100000"/>
                <a:buFont typeface="Times New Roman" pitchFamily="18" charset="0"/>
                <a:buNone/>
              </a:pPr>
              <a:endParaRPr lang="en-US" sz="3600" b="1">
                <a:solidFill>
                  <a:schemeClr val="tx1"/>
                </a:solidFill>
              </a:endParaRPr>
            </a:p>
            <a:p>
              <a:pPr algn="ctr" hangingPunct="0">
                <a:lnSpc>
                  <a:spcPct val="93000"/>
                </a:lnSpc>
                <a:buClr>
                  <a:srgbClr val="000000"/>
                </a:buClr>
                <a:buSzPct val="100000"/>
                <a:buFont typeface="Times New Roman" pitchFamily="18" charset="0"/>
                <a:buNone/>
              </a:pPr>
              <a:r>
                <a:rPr lang="en-US" sz="2800" b="1">
                  <a:solidFill>
                    <a:schemeClr val="tx1"/>
                  </a:solidFill>
                </a:rPr>
                <a:t>FACEBOOK</a:t>
              </a:r>
            </a:p>
            <a:p>
              <a:pPr algn="ctr" hangingPunct="0">
                <a:lnSpc>
                  <a:spcPct val="93000"/>
                </a:lnSpc>
                <a:buClr>
                  <a:srgbClr val="000000"/>
                </a:buClr>
                <a:buSzPct val="100000"/>
                <a:buFont typeface="Times New Roman" pitchFamily="18" charset="0"/>
                <a:buNone/>
              </a:pPr>
              <a:endParaRPr lang="en-US" sz="1400" b="1">
                <a:solidFill>
                  <a:schemeClr val="tx1"/>
                </a:solidFill>
              </a:endParaRPr>
            </a:p>
            <a:p>
              <a:pPr algn="ctr" hangingPunct="0">
                <a:lnSpc>
                  <a:spcPct val="93000"/>
                </a:lnSpc>
                <a:buClr>
                  <a:srgbClr val="000000"/>
                </a:buClr>
                <a:buSzPct val="100000"/>
              </a:pPr>
              <a:r>
                <a:rPr lang="en-US" b="1">
                  <a:solidFill>
                    <a:schemeClr val="tx1"/>
                  </a:solidFill>
                </a:rPr>
                <a:t>/partnershipdrugfree</a:t>
              </a:r>
            </a:p>
          </p:txBody>
        </p:sp>
        <p:pic>
          <p:nvPicPr>
            <p:cNvPr id="307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1971675"/>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a:grpSpLocks/>
          </p:cNvGrpSpPr>
          <p:nvPr/>
        </p:nvGrpSpPr>
        <p:grpSpPr bwMode="auto">
          <a:xfrm>
            <a:off x="4648200" y="4038600"/>
            <a:ext cx="4191000" cy="2286000"/>
            <a:chOff x="4648200" y="4038600"/>
            <a:chExt cx="4191000" cy="2286000"/>
          </a:xfrm>
        </p:grpSpPr>
        <p:sp>
          <p:nvSpPr>
            <p:cNvPr id="30731" name="Rectangle 16"/>
            <p:cNvSpPr>
              <a:spLocks noChangeArrowheads="1"/>
            </p:cNvSpPr>
            <p:nvPr/>
          </p:nvSpPr>
          <p:spPr bwMode="auto">
            <a:xfrm>
              <a:off x="4648200" y="4038600"/>
              <a:ext cx="419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1828800"/>
            <a:lstStyle/>
            <a:p>
              <a:pPr hangingPunct="0">
                <a:lnSpc>
                  <a:spcPct val="93000"/>
                </a:lnSpc>
                <a:buClr>
                  <a:srgbClr val="000000"/>
                </a:buClr>
                <a:buSzPct val="100000"/>
                <a:buFont typeface="Times New Roman" pitchFamily="18" charset="0"/>
                <a:buNone/>
              </a:pPr>
              <a:endParaRPr lang="en-US" sz="3600" b="1">
                <a:solidFill>
                  <a:schemeClr val="tx1"/>
                </a:solidFill>
              </a:endParaRPr>
            </a:p>
            <a:p>
              <a:pPr algn="ctr" hangingPunct="0">
                <a:lnSpc>
                  <a:spcPct val="93000"/>
                </a:lnSpc>
                <a:buClr>
                  <a:srgbClr val="000000"/>
                </a:buClr>
                <a:buSzPct val="100000"/>
                <a:buFont typeface="Times New Roman" pitchFamily="18" charset="0"/>
                <a:buNone/>
              </a:pPr>
              <a:r>
                <a:rPr lang="en-US" sz="2800" b="1">
                  <a:solidFill>
                    <a:schemeClr val="tx1"/>
                  </a:solidFill>
                </a:rPr>
                <a:t>TWITTER</a:t>
              </a:r>
            </a:p>
            <a:p>
              <a:pPr algn="ctr" hangingPunct="0">
                <a:lnSpc>
                  <a:spcPct val="93000"/>
                </a:lnSpc>
                <a:buClr>
                  <a:srgbClr val="000000"/>
                </a:buClr>
                <a:buSzPct val="100000"/>
                <a:buFont typeface="Times New Roman" pitchFamily="18" charset="0"/>
                <a:buNone/>
              </a:pPr>
              <a:endParaRPr lang="en-US" sz="1400" b="1">
                <a:solidFill>
                  <a:schemeClr val="tx1"/>
                </a:solidFill>
              </a:endParaRPr>
            </a:p>
            <a:p>
              <a:pPr algn="ctr" hangingPunct="0">
                <a:lnSpc>
                  <a:spcPct val="93000"/>
                </a:lnSpc>
                <a:buClr>
                  <a:srgbClr val="000000"/>
                </a:buClr>
                <a:buSzPct val="100000"/>
              </a:pPr>
              <a:r>
                <a:rPr lang="en-US" b="1">
                  <a:solidFill>
                    <a:schemeClr val="tx1"/>
                  </a:solidFill>
                </a:rPr>
                <a:t>@drugnews</a:t>
              </a:r>
            </a:p>
          </p:txBody>
        </p:sp>
        <p:pic>
          <p:nvPicPr>
            <p:cNvPr id="307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00464"/>
              <a:ext cx="15811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a:grpSpLocks/>
          </p:cNvGrpSpPr>
          <p:nvPr/>
        </p:nvGrpSpPr>
        <p:grpSpPr bwMode="auto">
          <a:xfrm>
            <a:off x="0" y="1524000"/>
            <a:ext cx="4495800" cy="2286000"/>
            <a:chOff x="0" y="1524000"/>
            <a:chExt cx="4495800" cy="2286000"/>
          </a:xfrm>
        </p:grpSpPr>
        <p:sp>
          <p:nvSpPr>
            <p:cNvPr id="30729" name="Rectangle 5"/>
            <p:cNvSpPr>
              <a:spLocks noChangeArrowheads="1"/>
            </p:cNvSpPr>
            <p:nvPr/>
          </p:nvSpPr>
          <p:spPr bwMode="auto">
            <a:xfrm>
              <a:off x="0" y="1524000"/>
              <a:ext cx="4495800" cy="2286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1828800" anchor="ctr"/>
            <a:lstStyle/>
            <a:p>
              <a:pPr algn="ctr" hangingPunct="0">
                <a:lnSpc>
                  <a:spcPct val="93000"/>
                </a:lnSpc>
                <a:buClr>
                  <a:srgbClr val="000000"/>
                </a:buClr>
                <a:buSzPct val="100000"/>
                <a:buFont typeface="Times New Roman" pitchFamily="18" charset="0"/>
                <a:buNone/>
              </a:pPr>
              <a:r>
                <a:rPr lang="en-US" sz="2800" b="1" dirty="0">
                  <a:solidFill>
                    <a:schemeClr val="tx1"/>
                  </a:solidFill>
                </a:rPr>
                <a:t>HELPLINE</a:t>
              </a:r>
            </a:p>
            <a:p>
              <a:pPr hangingPunct="0">
                <a:lnSpc>
                  <a:spcPct val="93000"/>
                </a:lnSpc>
                <a:buClr>
                  <a:srgbClr val="000000"/>
                </a:buClr>
                <a:buSzPct val="100000"/>
                <a:buFont typeface="Times New Roman" pitchFamily="18" charset="0"/>
                <a:buNone/>
              </a:pPr>
              <a:endParaRPr lang="en-US" sz="1600" b="1" dirty="0">
                <a:solidFill>
                  <a:schemeClr val="tx1"/>
                </a:solidFill>
              </a:endParaRPr>
            </a:p>
            <a:p>
              <a:pPr algn="ctr" hangingPunct="0">
                <a:lnSpc>
                  <a:spcPct val="93000"/>
                </a:lnSpc>
                <a:buClr>
                  <a:srgbClr val="000000"/>
                </a:buClr>
                <a:buSzPct val="100000"/>
                <a:buFont typeface="Times New Roman" pitchFamily="18" charset="0"/>
                <a:buNone/>
              </a:pPr>
              <a:r>
                <a:rPr lang="en-US" sz="2800" b="1" dirty="0">
                  <a:solidFill>
                    <a:schemeClr val="tx1"/>
                  </a:solidFill>
                </a:rPr>
                <a:t>1- 855 -DRUGFREE</a:t>
              </a:r>
            </a:p>
            <a:p>
              <a:pPr hangingPunct="0">
                <a:lnSpc>
                  <a:spcPct val="93000"/>
                </a:lnSpc>
                <a:buClr>
                  <a:srgbClr val="000000"/>
                </a:buClr>
                <a:buSzPct val="100000"/>
                <a:buFont typeface="Times New Roman" pitchFamily="18" charset="0"/>
                <a:buNone/>
              </a:pPr>
              <a:endParaRPr lang="en-US" sz="1200" b="1" dirty="0">
                <a:solidFill>
                  <a:schemeClr val="tx1"/>
                </a:solidFill>
              </a:endParaRPr>
            </a:p>
          </p:txBody>
        </p:sp>
        <p:pic>
          <p:nvPicPr>
            <p:cNvPr id="30730" name="Picture 2" descr="C:\Users\kevinc\AppData\Local\Microsoft\Windows\Temporary Internet Files\Content.IE5\9WOTLZTV\MP90021600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57" y="2005794"/>
              <a:ext cx="14251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0" y="4038600"/>
            <a:ext cx="4724400" cy="2286000"/>
            <a:chOff x="0" y="4038600"/>
            <a:chExt cx="4724400" cy="2286000"/>
          </a:xfrm>
        </p:grpSpPr>
        <p:grpSp>
          <p:nvGrpSpPr>
            <p:cNvPr id="3" name="Group 2"/>
            <p:cNvGrpSpPr>
              <a:grpSpLocks/>
            </p:cNvGrpSpPr>
            <p:nvPr/>
          </p:nvGrpSpPr>
          <p:grpSpPr bwMode="auto">
            <a:xfrm>
              <a:off x="0" y="4038600"/>
              <a:ext cx="4724400" cy="2286000"/>
              <a:chOff x="0" y="4038600"/>
              <a:chExt cx="4495800" cy="2286000"/>
            </a:xfrm>
          </p:grpSpPr>
          <p:sp>
            <p:nvSpPr>
              <p:cNvPr id="30727" name="Rectangle 9"/>
              <p:cNvSpPr>
                <a:spLocks noChangeArrowheads="1"/>
              </p:cNvSpPr>
              <p:nvPr/>
            </p:nvSpPr>
            <p:spPr bwMode="auto">
              <a:xfrm>
                <a:off x="0" y="4038600"/>
                <a:ext cx="449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1828800"/>
              <a:lstStyle/>
              <a:p>
                <a:pPr algn="ctr" hangingPunct="0">
                  <a:lnSpc>
                    <a:spcPct val="93000"/>
                  </a:lnSpc>
                  <a:buClr>
                    <a:srgbClr val="000000"/>
                  </a:buClr>
                  <a:buSzPct val="100000"/>
                  <a:buFont typeface="Times New Roman" pitchFamily="18" charset="0"/>
                  <a:buNone/>
                </a:pPr>
                <a:r>
                  <a:rPr lang="en-US" sz="3200" b="1" dirty="0" err="1">
                    <a:solidFill>
                      <a:schemeClr val="tx1"/>
                    </a:solidFill>
                  </a:rPr>
                  <a:t>eNewsletter</a:t>
                </a:r>
                <a:endParaRPr lang="en-US" sz="3200" b="1" dirty="0">
                  <a:solidFill>
                    <a:schemeClr val="tx1"/>
                  </a:solidFill>
                </a:endParaRPr>
              </a:p>
              <a:p>
                <a:pPr hangingPunct="0">
                  <a:lnSpc>
                    <a:spcPct val="93000"/>
                  </a:lnSpc>
                  <a:buClr>
                    <a:srgbClr val="000000"/>
                  </a:buClr>
                  <a:buSzPct val="100000"/>
                  <a:buFont typeface="Times New Roman" pitchFamily="18" charset="0"/>
                  <a:buNone/>
                </a:pPr>
                <a:endParaRPr lang="en-US" sz="1400" b="1" i="1" dirty="0">
                  <a:solidFill>
                    <a:schemeClr val="tx1"/>
                  </a:solidFill>
                </a:endParaRPr>
              </a:p>
              <a:p>
                <a:pPr algn="ctr" hangingPunct="0">
                  <a:lnSpc>
                    <a:spcPct val="93000"/>
                  </a:lnSpc>
                  <a:buClr>
                    <a:srgbClr val="000000"/>
                  </a:buClr>
                  <a:buSzPct val="100000"/>
                  <a:buFont typeface="Times New Roman" pitchFamily="18" charset="0"/>
                  <a:buNone/>
                </a:pPr>
                <a:r>
                  <a:rPr lang="en-US" sz="2800" b="1" i="1" dirty="0">
                    <a:solidFill>
                      <a:schemeClr val="tx1"/>
                    </a:solidFill>
                  </a:rPr>
                  <a:t>News &amp; tips in your inbox</a:t>
                </a:r>
                <a:r>
                  <a:rPr lang="en-US" sz="2800" b="1" i="1" dirty="0" smtClean="0">
                    <a:solidFill>
                      <a:schemeClr val="tx1"/>
                    </a:solidFill>
                  </a:rPr>
                  <a:t>.</a:t>
                </a:r>
              </a:p>
              <a:p>
                <a:pPr hangingPunct="0">
                  <a:lnSpc>
                    <a:spcPct val="93000"/>
                  </a:lnSpc>
                  <a:buClr>
                    <a:srgbClr val="000000"/>
                  </a:buClr>
                  <a:buSzPct val="100000"/>
                  <a:buFont typeface="Times New Roman" pitchFamily="18" charset="0"/>
                  <a:buNone/>
                </a:pPr>
                <a:endParaRPr lang="en-US" sz="1600" b="1" dirty="0">
                  <a:solidFill>
                    <a:schemeClr val="tx1"/>
                  </a:solidFill>
                </a:endParaRPr>
              </a:p>
            </p:txBody>
          </p:sp>
          <p:pic>
            <p:nvPicPr>
              <p:cNvPr id="30728" name="Picture 3" descr="C:\Users\kevinc\AppData\Local\Microsoft\Windows\Temporary Internet Files\Content.IE5\9WOTLZTV\MP90039057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495800"/>
                <a:ext cx="1503144" cy="107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308321" y="5710535"/>
              <a:ext cx="4035079" cy="461665"/>
            </a:xfrm>
            <a:prstGeom prst="rect">
              <a:avLst/>
            </a:prstGeom>
            <a:noFill/>
          </p:spPr>
          <p:txBody>
            <a:bodyPr wrap="none" rtlCol="0">
              <a:spAutoFit/>
            </a:bodyPr>
            <a:lstStyle/>
            <a:p>
              <a:r>
                <a:rPr lang="en-US" sz="2400" b="1" i="1" dirty="0" smtClean="0">
                  <a:solidFill>
                    <a:schemeClr val="tx1"/>
                  </a:solidFill>
                </a:rPr>
                <a:t>Drugfree.org/</a:t>
              </a:r>
              <a:r>
                <a:rPr lang="en-US" sz="2400" b="1" i="1" dirty="0" err="1" smtClean="0">
                  <a:solidFill>
                    <a:schemeClr val="tx1"/>
                  </a:solidFill>
                </a:rPr>
                <a:t>eNewsletters</a:t>
              </a:r>
              <a:endParaRPr lang="en-US" sz="2400" b="1" i="1" dirty="0" smtClean="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50" advTm="42949"/>
    </mc:Choice>
    <mc:Fallback xmlns="">
      <p:transition spd="slow" advTm="4294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5"/>
        <p14:stopEvt time="42303" objId="5"/>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background_parents_teens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idx="4294967295"/>
          </p:nvPr>
        </p:nvSpPr>
        <p:spPr>
          <a:xfrm>
            <a:off x="1143000" y="1143000"/>
            <a:ext cx="6400800" cy="2689225"/>
          </a:xfrm>
          <a:ln>
            <a:noFill/>
          </a:ln>
        </p:spPr>
        <p:txBody>
          <a:bodyPr/>
          <a:lstStyle/>
          <a:p>
            <a:pPr algn="ctr" eaLnBrk="1" hangingPunct="1">
              <a:lnSpc>
                <a:spcPct val="118000"/>
              </a:lnSpc>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1" dirty="0" smtClean="0">
                <a:solidFill>
                  <a:srgbClr val="FF950E"/>
                </a:solidFill>
                <a:effectLst>
                  <a:outerShdw blurRad="38100" dist="38100" dir="2700000" algn="tl">
                    <a:srgbClr val="C0C0C0"/>
                  </a:outerShdw>
                </a:effectLst>
                <a:latin typeface="Arial Black" pitchFamily="-65" charset="0"/>
              </a:rPr>
              <a:t>PARENTS360</a:t>
            </a:r>
            <a:br>
              <a:rPr lang="en-US" sz="3600" b="1" dirty="0" smtClean="0">
                <a:solidFill>
                  <a:srgbClr val="FF950E"/>
                </a:solidFill>
                <a:effectLst>
                  <a:outerShdw blurRad="38100" dist="38100" dir="2700000" algn="tl">
                    <a:srgbClr val="C0C0C0"/>
                  </a:outerShdw>
                </a:effectLst>
                <a:latin typeface="Arial Black" pitchFamily="-65" charset="0"/>
              </a:rPr>
            </a:br>
            <a:r>
              <a:rPr lang="en-US" sz="3600" b="1" i="1" dirty="0" smtClean="0">
                <a:solidFill>
                  <a:srgbClr val="FF950E"/>
                </a:solidFill>
                <a:effectLst>
                  <a:outerShdw blurRad="38100" dist="38100" dir="2700000" algn="tl">
                    <a:srgbClr val="C0C0C0"/>
                  </a:outerShdw>
                </a:effectLst>
                <a:latin typeface="Arial Black" pitchFamily="-65" charset="0"/>
              </a:rPr>
              <a:t>Thank You!</a:t>
            </a:r>
            <a:br>
              <a:rPr lang="en-US" sz="3600" b="1" i="1" dirty="0" smtClean="0">
                <a:solidFill>
                  <a:srgbClr val="FF950E"/>
                </a:solidFill>
                <a:effectLst>
                  <a:outerShdw blurRad="38100" dist="38100" dir="2700000" algn="tl">
                    <a:srgbClr val="C0C0C0"/>
                  </a:outerShdw>
                </a:effectLst>
                <a:latin typeface="Arial Black" pitchFamily="-65" charset="0"/>
              </a:rPr>
            </a:br>
            <a:endParaRPr lang="en-US" sz="3600" b="1" i="1" dirty="0" smtClean="0">
              <a:solidFill>
                <a:srgbClr val="FF950E"/>
              </a:solidFill>
              <a:effectLst>
                <a:outerShdw blurRad="38100" dist="38100" dir="2700000" algn="tl">
                  <a:srgbClr val="C0C0C0"/>
                </a:outerShdw>
              </a:effectLst>
              <a:latin typeface="Arial Black" pitchFamily="-65" charset="0"/>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04800"/>
            <a:ext cx="35052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37491"/>
  <p:timing>
    <p:tnLst>
      <p:par>
        <p:cTn id="1" dur="indefinite" restart="never" nodeType="tmRoot"/>
      </p:par>
    </p:tnLst>
  </p:timing>
  <p:extLst>
    <p:ext uri="{E180D4A7-C9FB-4DFB-919C-405C955672EB}">
      <p14:showEvtLst xmlns:p14="http://schemas.microsoft.com/office/powerpoint/2010/main">
        <p14:playEvt time="0" objId="2"/>
        <p14:stopEvt time="36128"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Acknowledgement</a:t>
            </a:r>
          </a:p>
        </p:txBody>
      </p:sp>
      <p:sp>
        <p:nvSpPr>
          <p:cNvPr id="8" name="TextBox 3"/>
          <p:cNvSpPr txBox="1">
            <a:spLocks noChangeArrowheads="1"/>
          </p:cNvSpPr>
          <p:nvPr/>
        </p:nvSpPr>
        <p:spPr bwMode="auto">
          <a:xfrm flipH="1">
            <a:off x="1447800" y="1752600"/>
            <a:ext cx="6324600" cy="280035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chemeClr val="bg2"/>
                </a:solidFill>
              </a:rPr>
              <a:t>This project was supported by Grant No. 2010- DB-BX-K025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a:t>
            </a:r>
            <a:endParaRPr lang="en-US" sz="160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1036"/>
    </mc:Choice>
    <mc:Fallback xmlns="">
      <p:transition spd="slow" advTm="1103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r>
              <a:rPr lang="en-US" smtClean="0"/>
              <a:t>Stimulants:  Manmade chemicals related to amphetamines (speed)</a:t>
            </a:r>
          </a:p>
          <a:p>
            <a:r>
              <a:rPr lang="en-US" smtClean="0"/>
              <a:t>Substituted cathinones -- Methylenedioxypyrovalerone (MDPV) and mephedrone, and methylone  are the chemicals most often found in “bath salts”</a:t>
            </a:r>
          </a:p>
          <a:p>
            <a:r>
              <a:rPr lang="en-US" smtClean="0"/>
              <a:t>Consumed orally or nasally</a:t>
            </a:r>
          </a:p>
          <a:p>
            <a:endParaRPr lang="en-US" smtClean="0"/>
          </a:p>
        </p:txBody>
      </p:sp>
      <p:sp>
        <p:nvSpPr>
          <p:cNvPr id="13315"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What are “Bath Salts?”</a:t>
            </a:r>
          </a:p>
        </p:txBody>
      </p:sp>
      <p:sp>
        <p:nvSpPr>
          <p:cNvPr id="13316" name="TextBox 3"/>
          <p:cNvSpPr txBox="1">
            <a:spLocks noChangeArrowheads="1"/>
          </p:cNvSpPr>
          <p:nvPr/>
        </p:nvSpPr>
        <p:spPr bwMode="auto">
          <a:xfrm>
            <a:off x="76200" y="6477000"/>
            <a:ext cx="333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latin typeface="Calibri" pitchFamily="34" charset="0"/>
                <a:cs typeface="Arial" pitchFamily="34" charset="0"/>
              </a:rPr>
              <a:t>Drug Enforcement Administration</a:t>
            </a:r>
          </a:p>
        </p:txBody>
      </p:sp>
    </p:spTree>
  </p:cSld>
  <p:clrMapOvr>
    <a:masterClrMapping/>
  </p:clrMapOvr>
  <mc:AlternateContent xmlns:mc="http://schemas.openxmlformats.org/markup-compatibility/2006" xmlns:p14="http://schemas.microsoft.com/office/powerpoint/2010/main">
    <mc:Choice Requires="p14">
      <p:transition spd="slow" p14:dur="2000" advTm="54730"/>
    </mc:Choice>
    <mc:Fallback xmlns="">
      <p:transition spd="slow" advTm="54730"/>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54548"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7950"/>
            <a:ext cx="259238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How can you tell?</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388" y="1377950"/>
            <a:ext cx="27082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76200" y="5068888"/>
            <a:ext cx="25161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chemeClr val="tx1"/>
                </a:solidFill>
              </a:rPr>
              <a:t>If it says it is “Not For Human Consumption”</a:t>
            </a:r>
          </a:p>
        </p:txBody>
      </p:sp>
      <p:sp>
        <p:nvSpPr>
          <p:cNvPr id="8" name="TextBox 7"/>
          <p:cNvSpPr txBox="1">
            <a:spLocks noChangeArrowheads="1"/>
          </p:cNvSpPr>
          <p:nvPr/>
        </p:nvSpPr>
        <p:spPr bwMode="auto">
          <a:xfrm>
            <a:off x="3276600" y="5068888"/>
            <a:ext cx="2516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solidFill>
                  <a:schemeClr val="tx1"/>
                </a:solidFill>
              </a:rPr>
              <a:t>Or it is not illegal</a:t>
            </a:r>
          </a:p>
        </p:txBody>
      </p:sp>
      <p:sp>
        <p:nvSpPr>
          <p:cNvPr id="9" name="TextBox 8"/>
          <p:cNvSpPr txBox="1">
            <a:spLocks noChangeArrowheads="1"/>
          </p:cNvSpPr>
          <p:nvPr/>
        </p:nvSpPr>
        <p:spPr bwMode="auto">
          <a:xfrm>
            <a:off x="6477000" y="5068888"/>
            <a:ext cx="2516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chemeClr val="tx1"/>
                </a:solidFill>
              </a:rPr>
              <a:t>Or it is only for 18+ Adults Only</a:t>
            </a:r>
          </a:p>
        </p:txBody>
      </p:sp>
      <p:sp>
        <p:nvSpPr>
          <p:cNvPr id="5" name="TextBox 4"/>
          <p:cNvSpPr txBox="1">
            <a:spLocks noChangeArrowheads="1"/>
          </p:cNvSpPr>
          <p:nvPr/>
        </p:nvSpPr>
        <p:spPr bwMode="auto">
          <a:xfrm>
            <a:off x="425450" y="5969000"/>
            <a:ext cx="826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a:solidFill>
                  <a:srgbClr val="FF0000"/>
                </a:solidFill>
              </a:rPr>
              <a:t>It is probably for ingestion, not a hot bath</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771650"/>
            <a:ext cx="3754438"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ChangeArrowheads="1"/>
          </p:cNvSpPr>
          <p:nvPr/>
        </p:nvSpPr>
        <p:spPr bwMode="auto">
          <a:xfrm>
            <a:off x="3962400" y="2133600"/>
            <a:ext cx="20574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hangingPunct="0">
              <a:lnSpc>
                <a:spcPct val="93000"/>
              </a:lnSpc>
              <a:buClr>
                <a:srgbClr val="000000"/>
              </a:buClr>
              <a:buSzPct val="100000"/>
              <a:buFont typeface="Times New Roman" pitchFamily="18" charset="0"/>
              <a:buNone/>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7464"/>
    </mc:Choice>
    <mc:Fallback xmlns="">
      <p:transition spd="slow" advTm="2746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p:cTn id="21" dur="500" fill="hold"/>
                                        <p:tgtEl>
                                          <p:spTgt spid="2053"/>
                                        </p:tgtEl>
                                        <p:attrNameLst>
                                          <p:attrName>ppt_w</p:attrName>
                                        </p:attrNameLst>
                                      </p:cBhvr>
                                      <p:tavLst>
                                        <p:tav tm="0">
                                          <p:val>
                                            <p:fltVal val="0"/>
                                          </p:val>
                                        </p:tav>
                                        <p:tav tm="100000">
                                          <p:val>
                                            <p:strVal val="#ppt_w"/>
                                          </p:val>
                                        </p:tav>
                                      </p:tavLst>
                                    </p:anim>
                                    <p:anim calcmode="lin" valueType="num">
                                      <p:cBhvr>
                                        <p:cTn id="22" dur="500" fill="hold"/>
                                        <p:tgtEl>
                                          <p:spTgt spid="2053"/>
                                        </p:tgtEl>
                                        <p:attrNameLst>
                                          <p:attrName>ppt_h</p:attrName>
                                        </p:attrNameLst>
                                      </p:cBhvr>
                                      <p:tavLst>
                                        <p:tav tm="0">
                                          <p:val>
                                            <p:fltVal val="0"/>
                                          </p:val>
                                        </p:tav>
                                        <p:tav tm="100000">
                                          <p:val>
                                            <p:strVal val="#ppt_h"/>
                                          </p:val>
                                        </p:tav>
                                      </p:tavLst>
                                    </p:anim>
                                    <p:animEffect transition="in" filter="fade">
                                      <p:cBhvr>
                                        <p:cTn id="23" dur="500"/>
                                        <p:tgtEl>
                                          <p:spTgt spid="205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p:cTn id="42" dur="500" fill="hold"/>
                                        <p:tgtEl>
                                          <p:spTgt spid="2052"/>
                                        </p:tgtEl>
                                        <p:attrNameLst>
                                          <p:attrName>ppt_w</p:attrName>
                                        </p:attrNameLst>
                                      </p:cBhvr>
                                      <p:tavLst>
                                        <p:tav tm="0">
                                          <p:val>
                                            <p:fltVal val="0"/>
                                          </p:val>
                                        </p:tav>
                                        <p:tav tm="100000">
                                          <p:val>
                                            <p:strVal val="#ppt_w"/>
                                          </p:val>
                                        </p:tav>
                                      </p:tavLst>
                                    </p:anim>
                                    <p:anim calcmode="lin" valueType="num">
                                      <p:cBhvr>
                                        <p:cTn id="43" dur="500" fill="hold"/>
                                        <p:tgtEl>
                                          <p:spTgt spid="2052"/>
                                        </p:tgtEl>
                                        <p:attrNameLst>
                                          <p:attrName>ppt_h</p:attrName>
                                        </p:attrNameLst>
                                      </p:cBhvr>
                                      <p:tavLst>
                                        <p:tav tm="0">
                                          <p:val>
                                            <p:fltVal val="0"/>
                                          </p:val>
                                        </p:tav>
                                        <p:tav tm="100000">
                                          <p:val>
                                            <p:strVal val="#ppt_h"/>
                                          </p:val>
                                        </p:tav>
                                      </p:tavLst>
                                    </p:anim>
                                    <p:animEffect transition="in" filter="fade">
                                      <p:cBhvr>
                                        <p:cTn id="44" dur="500"/>
                                        <p:tgtEl>
                                          <p:spTgt spid="205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5" grpId="0"/>
      <p:bldP spid="6" grpId="0" animBg="1"/>
    </p:bldLst>
  </p:timing>
  <p:extLst mod="1">
    <p:ext uri="{E180D4A7-C9FB-4DFB-919C-405C955672EB}">
      <p14:showEvtLst xmlns:p14="http://schemas.microsoft.com/office/powerpoint/2010/main">
        <p14:playEvt time="0" objId="2"/>
        <p14:stopEvt time="27122"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85800" y="153988"/>
            <a:ext cx="7767638" cy="1298575"/>
          </a:xfrm>
          <a:extLst>
            <a:ext uri="{91240B29-F687-4F45-9708-019B960494DF}">
              <a14:hiddenLine xmlns:a14="http://schemas.microsoft.com/office/drawing/2010/main" w="9360">
                <a:solidFill>
                  <a:srgbClr val="000000"/>
                </a:solidFill>
                <a:round/>
                <a:headEnd/>
                <a:tailEnd/>
              </a14:hiddenLine>
            </a:ext>
          </a:extLst>
        </p:spPr>
        <p:txBody>
          <a:bodyPr/>
          <a:lstStyle/>
          <a:p>
            <a:r>
              <a:rPr lang="en-US" sz="3600" smtClean="0"/>
              <a:t>Many Brands and Names and Not Always Sold as Bath Salts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3713163"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05000"/>
            <a:ext cx="29718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825" y="1905000"/>
            <a:ext cx="2528888"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a:spLocks noChangeArrowheads="1"/>
          </p:cNvSpPr>
          <p:nvPr/>
        </p:nvSpPr>
        <p:spPr bwMode="auto">
          <a:xfrm>
            <a:off x="152400" y="4267200"/>
            <a:ext cx="2362200" cy="749300"/>
          </a:xfrm>
          <a:prstGeom prst="wedgeRectCallout">
            <a:avLst>
              <a:gd name="adj1" fmla="val 24231"/>
              <a:gd name="adj2" fmla="val -103315"/>
            </a:avLst>
          </a:prstGeom>
          <a:solidFill>
            <a:srgbClr val="00B8FF"/>
          </a:solidFill>
          <a:ln w="9525" algn="ctr">
            <a:solidFill>
              <a:schemeClr val="tx1"/>
            </a:solidFill>
            <a:round/>
            <a:headEnd/>
            <a:tailEnd/>
          </a:ln>
        </p:spPr>
        <p:txBody>
          <a:bodyPr anchor="ctr" anchorCtr="1"/>
          <a:lstStyle/>
          <a:p>
            <a:pPr algn="ctr" hangingPunct="0">
              <a:lnSpc>
                <a:spcPct val="93000"/>
              </a:lnSpc>
              <a:buClr>
                <a:srgbClr val="000000"/>
              </a:buClr>
              <a:buSzPct val="100000"/>
              <a:buFont typeface="Times New Roman" pitchFamily="18" charset="0"/>
              <a:buNone/>
            </a:pPr>
            <a:r>
              <a:rPr lang="en-US" b="1"/>
              <a:t>Plant Feeder</a:t>
            </a:r>
          </a:p>
        </p:txBody>
      </p:sp>
      <p:sp>
        <p:nvSpPr>
          <p:cNvPr id="8" name="Rectangular Callout 7"/>
          <p:cNvSpPr>
            <a:spLocks noChangeArrowheads="1"/>
          </p:cNvSpPr>
          <p:nvPr/>
        </p:nvSpPr>
        <p:spPr bwMode="auto">
          <a:xfrm>
            <a:off x="1676400" y="5029200"/>
            <a:ext cx="2362200" cy="749300"/>
          </a:xfrm>
          <a:prstGeom prst="wedgeRectCallout">
            <a:avLst>
              <a:gd name="adj1" fmla="val 51389"/>
              <a:gd name="adj2" fmla="val -137935"/>
            </a:avLst>
          </a:prstGeom>
          <a:solidFill>
            <a:srgbClr val="00B8FF"/>
          </a:solidFill>
          <a:ln w="9525" algn="ctr">
            <a:solidFill>
              <a:schemeClr val="tx1"/>
            </a:solidFill>
            <a:round/>
            <a:headEnd/>
            <a:tailEnd/>
          </a:ln>
        </p:spPr>
        <p:txBody>
          <a:bodyPr anchor="ctr" anchorCtr="1"/>
          <a:lstStyle/>
          <a:p>
            <a:pPr algn="ctr" hangingPunct="0">
              <a:lnSpc>
                <a:spcPct val="93000"/>
              </a:lnSpc>
              <a:buClr>
                <a:srgbClr val="000000"/>
              </a:buClr>
              <a:buSzPct val="100000"/>
              <a:buFont typeface="Times New Roman" pitchFamily="18" charset="0"/>
              <a:buNone/>
            </a:pPr>
            <a:r>
              <a:rPr lang="en-US" b="1"/>
              <a:t>Insect Repellent</a:t>
            </a:r>
          </a:p>
        </p:txBody>
      </p:sp>
      <p:sp>
        <p:nvSpPr>
          <p:cNvPr id="10" name="Rectangular Callout 9"/>
          <p:cNvSpPr>
            <a:spLocks noChangeArrowheads="1"/>
          </p:cNvSpPr>
          <p:nvPr/>
        </p:nvSpPr>
        <p:spPr bwMode="auto">
          <a:xfrm>
            <a:off x="3048000" y="5803900"/>
            <a:ext cx="2362200" cy="749300"/>
          </a:xfrm>
          <a:prstGeom prst="wedgeRectCallout">
            <a:avLst>
              <a:gd name="adj1" fmla="val 111472"/>
              <a:gd name="adj2" fmla="val -88736"/>
            </a:avLst>
          </a:prstGeom>
          <a:solidFill>
            <a:srgbClr val="00B8FF"/>
          </a:solidFill>
          <a:ln w="9525" algn="ctr">
            <a:solidFill>
              <a:schemeClr val="tx1"/>
            </a:solidFill>
            <a:round/>
            <a:headEnd/>
            <a:tailEnd/>
          </a:ln>
        </p:spPr>
        <p:txBody>
          <a:bodyPr anchor="ctr" anchorCtr="1"/>
          <a:lstStyle/>
          <a:p>
            <a:pPr algn="ctr" hangingPunct="0">
              <a:lnSpc>
                <a:spcPct val="93000"/>
              </a:lnSpc>
              <a:buClr>
                <a:srgbClr val="000000"/>
              </a:buClr>
              <a:buSzPct val="100000"/>
              <a:buFont typeface="Times New Roman" pitchFamily="18" charset="0"/>
              <a:buNone/>
            </a:pPr>
            <a:r>
              <a:rPr lang="en-US" b="1"/>
              <a:t>Stain Remover</a:t>
            </a:r>
          </a:p>
        </p:txBody>
      </p:sp>
      <p:sp>
        <p:nvSpPr>
          <p:cNvPr id="9" name="Oval 8"/>
          <p:cNvSpPr>
            <a:spLocks noChangeArrowheads="1"/>
          </p:cNvSpPr>
          <p:nvPr/>
        </p:nvSpPr>
        <p:spPr bwMode="auto">
          <a:xfrm>
            <a:off x="3679825" y="3024188"/>
            <a:ext cx="1501775"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hangingPunct="0">
              <a:lnSpc>
                <a:spcPct val="93000"/>
              </a:lnSpc>
              <a:buClr>
                <a:srgbClr val="000000"/>
              </a:buClr>
              <a:buSzPct val="100000"/>
              <a:buFont typeface="Times New Roman" pitchFamily="18" charset="0"/>
              <a:buNone/>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46886"/>
    </mc:Choice>
    <mc:Fallback xmlns="">
      <p:transition spd="slow" advTm="4688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9" grpId="0" animBg="1"/>
    </p:bldLst>
  </p:timing>
  <p:extLst mod="1">
    <p:ext uri="{E180D4A7-C9FB-4DFB-919C-405C955672EB}">
      <p14:showEvtLst xmlns:p14="http://schemas.microsoft.com/office/powerpoint/2010/main">
        <p14:playEvt time="0" objId="2"/>
        <p14:stopEvt time="46618"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smtClean="0"/>
              <a:t>For energy / alternative to illegal stimulants</a:t>
            </a:r>
          </a:p>
          <a:p>
            <a:r>
              <a:rPr lang="en-US" smtClean="0"/>
              <a:t>Perceived to be legal</a:t>
            </a:r>
          </a:p>
          <a:p>
            <a:r>
              <a:rPr lang="en-US" smtClean="0"/>
              <a:t>Not picked up on standard drug tests</a:t>
            </a:r>
          </a:p>
          <a:p>
            <a:r>
              <a:rPr lang="en-US" smtClean="0"/>
              <a:t>Available at retail outlets:  convenience stores; head shops; online</a:t>
            </a:r>
          </a:p>
        </p:txBody>
      </p:sp>
      <p:sp>
        <p:nvSpPr>
          <p:cNvPr id="16387"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Why Do Teens Use “Bath Salts”?</a:t>
            </a:r>
          </a:p>
        </p:txBody>
      </p:sp>
    </p:spTree>
  </p:cSld>
  <p:clrMapOvr>
    <a:masterClrMapping/>
  </p:clrMapOvr>
  <mc:AlternateContent xmlns:mc="http://schemas.openxmlformats.org/markup-compatibility/2006" xmlns:p14="http://schemas.microsoft.com/office/powerpoint/2010/main">
    <mc:Choice Requires="p14">
      <p:transition spd="slow" p14:dur="2000" advTm="75224"/>
    </mc:Choice>
    <mc:Fallback xmlns="">
      <p:transition spd="slow" advTm="75224"/>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75088"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extLst/>
        </p:spPr>
        <p:txBody>
          <a:bodyPr numCol="2"/>
          <a:lstStyle/>
          <a:p>
            <a:pPr>
              <a:defRPr/>
            </a:pPr>
            <a:r>
              <a:rPr lang="en-US" sz="2800" dirty="0" smtClean="0"/>
              <a:t>Very severe paranoia that sometimes causes users to harm themselves or others.</a:t>
            </a:r>
          </a:p>
          <a:p>
            <a:pPr>
              <a:defRPr/>
            </a:pPr>
            <a:r>
              <a:rPr lang="en-US" sz="2800" dirty="0" smtClean="0"/>
              <a:t>Speed of onset – 15 minutes; Length of high – 4-6 hours</a:t>
            </a:r>
          </a:p>
          <a:p>
            <a:pPr>
              <a:defRPr/>
            </a:pPr>
            <a:r>
              <a:rPr lang="en-US" sz="2800" dirty="0" smtClean="0"/>
              <a:t>Long term effects: Unknown</a:t>
            </a:r>
          </a:p>
          <a:p>
            <a:pPr>
              <a:defRPr/>
            </a:pPr>
            <a:r>
              <a:rPr lang="en-US" sz="2800" dirty="0" smtClean="0"/>
              <a:t>Effects reported to Poison Control Centers</a:t>
            </a:r>
          </a:p>
          <a:p>
            <a:pPr lvl="1">
              <a:defRPr/>
            </a:pPr>
            <a:r>
              <a:rPr lang="en-US" sz="2000" dirty="0" smtClean="0"/>
              <a:t>Suicidal thoughts</a:t>
            </a:r>
          </a:p>
          <a:p>
            <a:pPr lvl="1">
              <a:defRPr/>
            </a:pPr>
            <a:r>
              <a:rPr lang="en-US" sz="2000" dirty="0" smtClean="0"/>
              <a:t>Agitation; Combative/Violent; Confusion</a:t>
            </a:r>
          </a:p>
          <a:p>
            <a:pPr lvl="1">
              <a:defRPr/>
            </a:pPr>
            <a:r>
              <a:rPr lang="en-US" sz="2000" dirty="0" smtClean="0"/>
              <a:t>Hallucinations / psychosis</a:t>
            </a:r>
          </a:p>
          <a:p>
            <a:pPr lvl="1">
              <a:defRPr/>
            </a:pPr>
            <a:r>
              <a:rPr lang="en-US" sz="2000" dirty="0" smtClean="0"/>
              <a:t>Increased heart rate; Hypertension; Chest Pain</a:t>
            </a:r>
          </a:p>
          <a:p>
            <a:pPr lvl="1">
              <a:defRPr/>
            </a:pPr>
            <a:r>
              <a:rPr lang="en-US" sz="2000" dirty="0" smtClean="0"/>
              <a:t>Death or serious injury</a:t>
            </a:r>
          </a:p>
        </p:txBody>
      </p:sp>
      <p:sp>
        <p:nvSpPr>
          <p:cNvPr id="17411"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Effects of “Bath Salts”</a:t>
            </a:r>
          </a:p>
        </p:txBody>
      </p:sp>
      <p:sp>
        <p:nvSpPr>
          <p:cNvPr id="5" name="Rectangle 4"/>
          <p:cNvSpPr/>
          <p:nvPr/>
        </p:nvSpPr>
        <p:spPr>
          <a:xfrm>
            <a:off x="0" y="6489700"/>
            <a:ext cx="6553200" cy="338138"/>
          </a:xfrm>
          <a:prstGeom prst="rect">
            <a:avLst/>
          </a:prstGeom>
        </p:spPr>
        <p:txBody>
          <a:bodyPr>
            <a:spAutoFit/>
          </a:bodyPr>
          <a:lstStyle/>
          <a:p>
            <a:pPr>
              <a:defRPr/>
            </a:pPr>
            <a:r>
              <a:rPr lang="en-US" sz="1600" dirty="0">
                <a:solidFill>
                  <a:schemeClr val="tx1">
                    <a:lumMod val="75000"/>
                    <a:lumOff val="25000"/>
                  </a:schemeClr>
                </a:solidFill>
                <a:latin typeface="Arial" charset="0"/>
              </a:rPr>
              <a:t>Source: American Association of Poison Control Centers</a:t>
            </a:r>
          </a:p>
        </p:txBody>
      </p:sp>
    </p:spTree>
  </p:cSld>
  <p:clrMapOvr>
    <a:masterClrMapping/>
  </p:clrMapOvr>
  <mc:AlternateContent xmlns:mc="http://schemas.openxmlformats.org/markup-compatibility/2006" xmlns:p14="http://schemas.microsoft.com/office/powerpoint/2010/main">
    <mc:Choice Requires="p14">
      <p:transition spd="slow" p14:dur="2000" advTm="45461"/>
    </mc:Choice>
    <mc:Fallback xmlns="">
      <p:transition spd="slow" advTm="45461"/>
    </mc:Fallback>
  </mc:AlternateContent>
  <p:timing>
    <p:tnLst>
      <p:par>
        <p:cTn id="1" dur="indefinite" restart="never" nodeType="tmRoot"/>
      </p:par>
    </p:tnLst>
  </p:timing>
  <p:extLst>
    <p:ext uri="{E180D4A7-C9FB-4DFB-919C-405C955672EB}">
      <p14:showEvtLst xmlns:p14="http://schemas.microsoft.com/office/powerpoint/2010/main">
        <p14:playEvt time="0" objId="3"/>
        <p14:stopEvt time="44801"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2"/>
          <p:cNvSpPr>
            <a:spLocks noGrp="1"/>
          </p:cNvSpPr>
          <p:nvPr>
            <p:ph type="subTitle" idx="1"/>
          </p:nvPr>
        </p:nvSpPr>
        <p:spPr>
          <a:xfrm>
            <a:off x="381000" y="228600"/>
            <a:ext cx="8382000" cy="609600"/>
          </a:xfrm>
        </p:spPr>
        <p:txBody>
          <a:bodyPr/>
          <a:lstStyle/>
          <a:p>
            <a:r>
              <a:rPr lang="en-US" sz="2800" b="1" smtClean="0">
                <a:solidFill>
                  <a:schemeClr val="tx1"/>
                </a:solidFill>
              </a:rPr>
              <a:t>Calls To Poison Control Centers for Human Exposure to </a:t>
            </a:r>
            <a:r>
              <a:rPr lang="en-US" sz="2800" b="1" smtClean="0">
                <a:solidFill>
                  <a:srgbClr val="FF0000"/>
                </a:solidFill>
              </a:rPr>
              <a:t>Bath Salts</a:t>
            </a:r>
            <a:r>
              <a:rPr lang="en-US" sz="2800" b="1" smtClean="0">
                <a:solidFill>
                  <a:schemeClr val="tx1"/>
                </a:solidFill>
              </a:rPr>
              <a:t>, 2010 to January 2012 </a:t>
            </a:r>
          </a:p>
          <a:p>
            <a:endParaRPr lang="en-US" sz="2800" b="1" smtClean="0">
              <a:solidFill>
                <a:schemeClr val="tx1"/>
              </a:solidFill>
            </a:endParaRPr>
          </a:p>
        </p:txBody>
      </p:sp>
      <p:graphicFrame>
        <p:nvGraphicFramePr>
          <p:cNvPr id="18435" name="Chart 3"/>
          <p:cNvGraphicFramePr>
            <a:graphicFrameLocks/>
          </p:cNvGraphicFramePr>
          <p:nvPr/>
        </p:nvGraphicFramePr>
        <p:xfrm>
          <a:off x="330200" y="1747838"/>
          <a:ext cx="3987800" cy="4165600"/>
        </p:xfrm>
        <a:graphic>
          <a:graphicData uri="http://schemas.openxmlformats.org/presentationml/2006/ole">
            <mc:AlternateContent xmlns:mc="http://schemas.openxmlformats.org/markup-compatibility/2006">
              <mc:Choice xmlns:v="urn:schemas-microsoft-com:vml" Requires="v">
                <p:oleObj spid="_x0000_s18504" r:id="rId4" imgW="3987130" imgH="4163929" progId="Excel.Chart.8">
                  <p:embed/>
                </p:oleObj>
              </mc:Choice>
              <mc:Fallback>
                <p:oleObj r:id="rId4" imgW="3987130" imgH="4163929"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747838"/>
                        <a:ext cx="39878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a:off x="228600" y="1219200"/>
            <a:ext cx="86106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8437" name="Chart 9"/>
          <p:cNvGraphicFramePr>
            <a:graphicFrameLocks/>
          </p:cNvGraphicFramePr>
          <p:nvPr/>
        </p:nvGraphicFramePr>
        <p:xfrm>
          <a:off x="4565650" y="1795463"/>
          <a:ext cx="4292600" cy="4087812"/>
        </p:xfrm>
        <a:graphic>
          <a:graphicData uri="http://schemas.openxmlformats.org/presentationml/2006/ole">
            <mc:AlternateContent xmlns:mc="http://schemas.openxmlformats.org/markup-compatibility/2006">
              <mc:Choice xmlns:v="urn:schemas-microsoft-com:vml" Requires="v">
                <p:oleObj spid="_x0000_s18505" r:id="rId6" imgW="4291956" imgH="4090771" progId="Excel.Chart.8">
                  <p:embed/>
                </p:oleObj>
              </mc:Choice>
              <mc:Fallback>
                <p:oleObj r:id="rId6" imgW="4291956" imgH="4090771" progId="Excel.Chart.8">
                  <p:embed/>
                  <p:pic>
                    <p:nvPicPr>
                      <p:cNvPr id="0" name="Chart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5650" y="1795463"/>
                        <a:ext cx="4292600"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9"/>
          <p:cNvSpPr txBox="1">
            <a:spLocks noChangeArrowheads="1"/>
          </p:cNvSpPr>
          <p:nvPr/>
        </p:nvSpPr>
        <p:spPr bwMode="auto">
          <a:xfrm>
            <a:off x="-38100" y="65881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spcBef>
                <a:spcPct val="0"/>
              </a:spcBef>
              <a:spcAft>
                <a:spcPct val="0"/>
              </a:spcAft>
              <a:defRPr sz="1400" b="1">
                <a:solidFill>
                  <a:schemeClr val="tx1"/>
                </a:solidFill>
                <a:latin typeface="Tahoma" pitchFamily="34" charset="0"/>
              </a:defRPr>
            </a:lvl6pPr>
            <a:lvl7pPr marL="2971800" indent="-228600" eaLnBrk="0" fontAlgn="base" hangingPunct="0">
              <a:spcBef>
                <a:spcPct val="0"/>
              </a:spcBef>
              <a:spcAft>
                <a:spcPct val="0"/>
              </a:spcAft>
              <a:defRPr sz="1400" b="1">
                <a:solidFill>
                  <a:schemeClr val="tx1"/>
                </a:solidFill>
                <a:latin typeface="Tahoma" pitchFamily="34" charset="0"/>
              </a:defRPr>
            </a:lvl7pPr>
            <a:lvl8pPr marL="3429000" indent="-228600" eaLnBrk="0" fontAlgn="base" hangingPunct="0">
              <a:spcBef>
                <a:spcPct val="0"/>
              </a:spcBef>
              <a:spcAft>
                <a:spcPct val="0"/>
              </a:spcAft>
              <a:defRPr sz="1400" b="1">
                <a:solidFill>
                  <a:schemeClr val="tx1"/>
                </a:solidFill>
                <a:latin typeface="Tahoma" pitchFamily="34" charset="0"/>
              </a:defRPr>
            </a:lvl8pPr>
            <a:lvl9pPr marL="3886200" indent="-228600" eaLnBrk="0" fontAlgn="base" hangingPunct="0">
              <a:spcBef>
                <a:spcPct val="0"/>
              </a:spcBef>
              <a:spcAft>
                <a:spcPct val="0"/>
              </a:spcAft>
              <a:defRPr sz="1400" b="1">
                <a:solidFill>
                  <a:schemeClr val="tx1"/>
                </a:solidFill>
                <a:latin typeface="Tahoma" pitchFamily="34" charset="0"/>
              </a:defRPr>
            </a:lvl9pPr>
          </a:lstStyle>
          <a:p>
            <a:pPr algn="ctr">
              <a:spcBef>
                <a:spcPct val="50000"/>
              </a:spcBef>
              <a:defRPr/>
            </a:pPr>
            <a:r>
              <a:rPr lang="en-US" sz="1000" b="0" dirty="0" smtClean="0">
                <a:solidFill>
                  <a:schemeClr val="bg1">
                    <a:lumMod val="75000"/>
                  </a:schemeClr>
                </a:solidFill>
                <a:latin typeface="Calibri" pitchFamily="34" charset="0"/>
              </a:rPr>
              <a:t>2/2012</a:t>
            </a:r>
            <a:endParaRPr lang="en-US" sz="1000" b="0" dirty="0">
              <a:solidFill>
                <a:schemeClr val="bg1">
                  <a:lumMod val="75000"/>
                </a:schemeClr>
              </a:solidFill>
              <a:latin typeface="Calibri" pitchFamily="34" charset="0"/>
            </a:endParaRPr>
          </a:p>
        </p:txBody>
      </p:sp>
      <p:sp>
        <p:nvSpPr>
          <p:cNvPr id="18439" name="Text Box 8"/>
          <p:cNvSpPr txBox="1">
            <a:spLocks noChangeArrowheads="1"/>
          </p:cNvSpPr>
          <p:nvPr/>
        </p:nvSpPr>
        <p:spPr bwMode="auto">
          <a:xfrm>
            <a:off x="990600" y="6400800"/>
            <a:ext cx="7620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6400" eaLnBrk="0" hangingPunct="0">
              <a:defRPr>
                <a:solidFill>
                  <a:schemeClr val="bg1"/>
                </a:solidFill>
                <a:latin typeface="Arial" pitchFamily="34" charset="0"/>
                <a:ea typeface="MS Gothic" pitchFamily="49" charset="-128"/>
              </a:defRPr>
            </a:lvl1pPr>
            <a:lvl2pPr defTabSz="406400" eaLnBrk="0" hangingPunct="0">
              <a:defRPr>
                <a:solidFill>
                  <a:schemeClr val="bg1"/>
                </a:solidFill>
                <a:latin typeface="Arial" pitchFamily="34" charset="0"/>
                <a:ea typeface="MS Gothic" pitchFamily="49" charset="-128"/>
              </a:defRPr>
            </a:lvl2pPr>
            <a:lvl3pPr defTabSz="406400" eaLnBrk="0" hangingPunct="0">
              <a:defRPr>
                <a:solidFill>
                  <a:schemeClr val="bg1"/>
                </a:solidFill>
                <a:latin typeface="Arial" pitchFamily="34" charset="0"/>
                <a:ea typeface="MS Gothic" pitchFamily="49" charset="-128"/>
              </a:defRPr>
            </a:lvl3pPr>
            <a:lvl4pPr defTabSz="406400" eaLnBrk="0" hangingPunct="0">
              <a:defRPr>
                <a:solidFill>
                  <a:schemeClr val="bg1"/>
                </a:solidFill>
                <a:latin typeface="Arial" pitchFamily="34" charset="0"/>
                <a:ea typeface="MS Gothic" pitchFamily="49" charset="-128"/>
              </a:defRPr>
            </a:lvl4pPr>
            <a:lvl5pPr defTabSz="406400" eaLnBrk="0" hangingPunct="0">
              <a:defRPr>
                <a:solidFill>
                  <a:schemeClr val="bg1"/>
                </a:solidFill>
                <a:latin typeface="Arial" pitchFamily="34" charset="0"/>
                <a:ea typeface="MS Gothic" pitchFamily="49" charset="-128"/>
              </a:defRPr>
            </a:lvl5pPr>
            <a:lvl6pPr marL="2514600" indent="-228600" defTabSz="406400" eaLnBrk="0" fontAlgn="base" hangingPunct="0">
              <a:spcBef>
                <a:spcPct val="0"/>
              </a:spcBef>
              <a:spcAft>
                <a:spcPct val="0"/>
              </a:spcAft>
              <a:defRPr>
                <a:solidFill>
                  <a:schemeClr val="bg1"/>
                </a:solidFill>
                <a:latin typeface="Arial" pitchFamily="34" charset="0"/>
                <a:ea typeface="MS Gothic" pitchFamily="49" charset="-128"/>
              </a:defRPr>
            </a:lvl6pPr>
            <a:lvl7pPr marL="2971800" indent="-228600" defTabSz="406400" eaLnBrk="0" fontAlgn="base" hangingPunct="0">
              <a:spcBef>
                <a:spcPct val="0"/>
              </a:spcBef>
              <a:spcAft>
                <a:spcPct val="0"/>
              </a:spcAft>
              <a:defRPr>
                <a:solidFill>
                  <a:schemeClr val="bg1"/>
                </a:solidFill>
                <a:latin typeface="Arial" pitchFamily="34" charset="0"/>
                <a:ea typeface="MS Gothic" pitchFamily="49" charset="-128"/>
              </a:defRPr>
            </a:lvl7pPr>
            <a:lvl8pPr marL="3429000" indent="-228600" defTabSz="406400" eaLnBrk="0" fontAlgn="base" hangingPunct="0">
              <a:spcBef>
                <a:spcPct val="0"/>
              </a:spcBef>
              <a:spcAft>
                <a:spcPct val="0"/>
              </a:spcAft>
              <a:defRPr>
                <a:solidFill>
                  <a:schemeClr val="bg1"/>
                </a:solidFill>
                <a:latin typeface="Arial" pitchFamily="34" charset="0"/>
                <a:ea typeface="MS Gothic" pitchFamily="49" charset="-128"/>
              </a:defRPr>
            </a:lvl8pPr>
            <a:lvl9pPr marL="3886200" indent="-228600" defTabSz="406400" eaLnBrk="0" fontAlgn="base" hangingPunct="0">
              <a:spcBef>
                <a:spcPct val="0"/>
              </a:spcBef>
              <a:spcAft>
                <a:spcPct val="0"/>
              </a:spcAft>
              <a:defRPr>
                <a:solidFill>
                  <a:schemeClr val="bg1"/>
                </a:solidFill>
                <a:latin typeface="Arial" pitchFamily="34" charset="0"/>
                <a:ea typeface="MS Gothic" pitchFamily="49" charset="-128"/>
              </a:defRPr>
            </a:lvl9pPr>
          </a:lstStyle>
          <a:p>
            <a:pPr algn="ctr">
              <a:buClr>
                <a:srgbClr val="104160"/>
              </a:buClr>
              <a:buSzPct val="90000"/>
              <a:buFont typeface="Monotype Sorts"/>
              <a:buNone/>
            </a:pPr>
            <a:r>
              <a:rPr lang="en-US" sz="1200">
                <a:solidFill>
                  <a:schemeClr val="tx1"/>
                </a:solidFill>
                <a:latin typeface="Calibri" pitchFamily="34" charset="0"/>
                <a:cs typeface="Calibri" pitchFamily="34" charset="0"/>
              </a:rPr>
              <a:t>Source:  American Association of Poison Control Centers, </a:t>
            </a:r>
            <a:r>
              <a:rPr lang="en-US" sz="1200" i="1">
                <a:solidFill>
                  <a:schemeClr val="tx1"/>
                </a:solidFill>
                <a:latin typeface="Calibri" pitchFamily="34" charset="0"/>
                <a:cs typeface="Calibri" pitchFamily="34" charset="0"/>
              </a:rPr>
              <a:t>Bath Salts Data, </a:t>
            </a:r>
            <a:r>
              <a:rPr lang="en-US" sz="1200">
                <a:solidFill>
                  <a:schemeClr val="tx1"/>
                </a:solidFill>
                <a:latin typeface="Calibri" pitchFamily="34" charset="0"/>
                <a:cs typeface="Calibri" pitchFamily="34" charset="0"/>
              </a:rPr>
              <a:t>Updated February 8, 2012 (Preliminary data).</a:t>
            </a:r>
          </a:p>
        </p:txBody>
      </p:sp>
      <p:sp>
        <p:nvSpPr>
          <p:cNvPr id="18440" name="Text Box 8"/>
          <p:cNvSpPr txBox="1">
            <a:spLocks noChangeArrowheads="1"/>
          </p:cNvSpPr>
          <p:nvPr/>
        </p:nvSpPr>
        <p:spPr bwMode="auto">
          <a:xfrm>
            <a:off x="5257800" y="5805488"/>
            <a:ext cx="3200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6400" eaLnBrk="0" hangingPunct="0">
              <a:defRPr>
                <a:solidFill>
                  <a:schemeClr val="bg1"/>
                </a:solidFill>
                <a:latin typeface="Arial" pitchFamily="34" charset="0"/>
                <a:ea typeface="MS Gothic" pitchFamily="49" charset="-128"/>
              </a:defRPr>
            </a:lvl1pPr>
            <a:lvl2pPr defTabSz="406400" eaLnBrk="0" hangingPunct="0">
              <a:defRPr>
                <a:solidFill>
                  <a:schemeClr val="bg1"/>
                </a:solidFill>
                <a:latin typeface="Arial" pitchFamily="34" charset="0"/>
                <a:ea typeface="MS Gothic" pitchFamily="49" charset="-128"/>
              </a:defRPr>
            </a:lvl2pPr>
            <a:lvl3pPr defTabSz="406400" eaLnBrk="0" hangingPunct="0">
              <a:defRPr>
                <a:solidFill>
                  <a:schemeClr val="bg1"/>
                </a:solidFill>
                <a:latin typeface="Arial" pitchFamily="34" charset="0"/>
                <a:ea typeface="MS Gothic" pitchFamily="49" charset="-128"/>
              </a:defRPr>
            </a:lvl3pPr>
            <a:lvl4pPr defTabSz="406400" eaLnBrk="0" hangingPunct="0">
              <a:defRPr>
                <a:solidFill>
                  <a:schemeClr val="bg1"/>
                </a:solidFill>
                <a:latin typeface="Arial" pitchFamily="34" charset="0"/>
                <a:ea typeface="MS Gothic" pitchFamily="49" charset="-128"/>
              </a:defRPr>
            </a:lvl4pPr>
            <a:lvl5pPr defTabSz="406400" eaLnBrk="0" hangingPunct="0">
              <a:defRPr>
                <a:solidFill>
                  <a:schemeClr val="bg1"/>
                </a:solidFill>
                <a:latin typeface="Arial" pitchFamily="34" charset="0"/>
                <a:ea typeface="MS Gothic" pitchFamily="49" charset="-128"/>
              </a:defRPr>
            </a:lvl5pPr>
            <a:lvl6pPr marL="2514600" indent="-228600" defTabSz="406400" eaLnBrk="0" fontAlgn="base" hangingPunct="0">
              <a:spcBef>
                <a:spcPct val="0"/>
              </a:spcBef>
              <a:spcAft>
                <a:spcPct val="0"/>
              </a:spcAft>
              <a:defRPr>
                <a:solidFill>
                  <a:schemeClr val="bg1"/>
                </a:solidFill>
                <a:latin typeface="Arial" pitchFamily="34" charset="0"/>
                <a:ea typeface="MS Gothic" pitchFamily="49" charset="-128"/>
              </a:defRPr>
            </a:lvl6pPr>
            <a:lvl7pPr marL="2971800" indent="-228600" defTabSz="406400" eaLnBrk="0" fontAlgn="base" hangingPunct="0">
              <a:spcBef>
                <a:spcPct val="0"/>
              </a:spcBef>
              <a:spcAft>
                <a:spcPct val="0"/>
              </a:spcAft>
              <a:defRPr>
                <a:solidFill>
                  <a:schemeClr val="bg1"/>
                </a:solidFill>
                <a:latin typeface="Arial" pitchFamily="34" charset="0"/>
                <a:ea typeface="MS Gothic" pitchFamily="49" charset="-128"/>
              </a:defRPr>
            </a:lvl7pPr>
            <a:lvl8pPr marL="3429000" indent="-228600" defTabSz="406400" eaLnBrk="0" fontAlgn="base" hangingPunct="0">
              <a:spcBef>
                <a:spcPct val="0"/>
              </a:spcBef>
              <a:spcAft>
                <a:spcPct val="0"/>
              </a:spcAft>
              <a:defRPr>
                <a:solidFill>
                  <a:schemeClr val="bg1"/>
                </a:solidFill>
                <a:latin typeface="Arial" pitchFamily="34" charset="0"/>
                <a:ea typeface="MS Gothic" pitchFamily="49" charset="-128"/>
              </a:defRPr>
            </a:lvl8pPr>
            <a:lvl9pPr marL="3886200" indent="-228600" defTabSz="406400" eaLnBrk="0" fontAlgn="base" hangingPunct="0">
              <a:spcBef>
                <a:spcPct val="0"/>
              </a:spcBef>
              <a:spcAft>
                <a:spcPct val="0"/>
              </a:spcAft>
              <a:defRPr>
                <a:solidFill>
                  <a:schemeClr val="bg1"/>
                </a:solidFill>
                <a:latin typeface="Arial" pitchFamily="34" charset="0"/>
                <a:ea typeface="MS Gothic" pitchFamily="49" charset="-128"/>
              </a:defRPr>
            </a:lvl9pPr>
          </a:lstStyle>
          <a:p>
            <a:pPr algn="ctr">
              <a:buClr>
                <a:srgbClr val="104160"/>
              </a:buClr>
              <a:buSzPct val="90000"/>
              <a:buFont typeface="Monotype Sorts"/>
              <a:buNone/>
            </a:pPr>
            <a:r>
              <a:rPr lang="en-US" sz="1200" i="1">
                <a:solidFill>
                  <a:schemeClr val="tx1"/>
                </a:solidFill>
                <a:latin typeface="Calibri" pitchFamily="34" charset="0"/>
                <a:cs typeface="Calibri" pitchFamily="34" charset="0"/>
              </a:rPr>
              <a:t>*Numbers may change as cases are closed and additional information is received. </a:t>
            </a:r>
          </a:p>
        </p:txBody>
      </p:sp>
      <p:sp>
        <p:nvSpPr>
          <p:cNvPr id="14" name="TextBox 13"/>
          <p:cNvSpPr txBox="1"/>
          <p:nvPr/>
        </p:nvSpPr>
        <p:spPr>
          <a:xfrm rot="16200000">
            <a:off x="3094831" y="4358482"/>
            <a:ext cx="1031875" cy="614362"/>
          </a:xfrm>
          <a:prstGeom prst="rect">
            <a:avLst/>
          </a:prstGeom>
          <a:noFill/>
        </p:spPr>
        <p:txBody>
          <a:bodyPr>
            <a:spAutoFit/>
          </a:bodyPr>
          <a:lstStyle/>
          <a:p>
            <a:pPr algn="ctr">
              <a:lnSpc>
                <a:spcPts val="1000"/>
              </a:lnSpc>
              <a:defRPr/>
            </a:pPr>
            <a:r>
              <a:rPr lang="en-US" sz="1200" b="1" i="1" dirty="0">
                <a:solidFill>
                  <a:schemeClr val="bg1">
                    <a:lumMod val="50000"/>
                  </a:schemeClr>
                </a:solidFill>
                <a:latin typeface="Arial" charset="0"/>
              </a:rPr>
              <a:t>Projection based on </a:t>
            </a:r>
          </a:p>
          <a:p>
            <a:pPr algn="ctr">
              <a:lnSpc>
                <a:spcPts val="1000"/>
              </a:lnSpc>
              <a:defRPr/>
            </a:pPr>
            <a:r>
              <a:rPr lang="en-US" sz="1200" b="1" i="1" dirty="0">
                <a:solidFill>
                  <a:schemeClr val="bg1">
                    <a:lumMod val="50000"/>
                  </a:schemeClr>
                </a:solidFill>
                <a:latin typeface="Arial" charset="0"/>
              </a:rPr>
              <a:t>preliminary January data</a:t>
            </a:r>
          </a:p>
        </p:txBody>
      </p:sp>
      <p:sp>
        <p:nvSpPr>
          <p:cNvPr id="18442" name="TextBox 1"/>
          <p:cNvSpPr txBox="1">
            <a:spLocks noChangeArrowheads="1"/>
          </p:cNvSpPr>
          <p:nvPr/>
        </p:nvSpPr>
        <p:spPr bwMode="auto">
          <a:xfrm>
            <a:off x="4724400" y="1295400"/>
            <a:ext cx="411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i="1">
                <a:solidFill>
                  <a:schemeClr val="tx1"/>
                </a:solidFill>
              </a:rPr>
              <a:t>In early 2011, calls closed in each month* spiked through June, then gradually declined and is level in the past 3 months.</a:t>
            </a:r>
          </a:p>
          <a:p>
            <a:pPr algn="ctr"/>
            <a:endParaRPr lang="en-US" sz="1600" b="1">
              <a:solidFill>
                <a:schemeClr val="tx1"/>
              </a:solidFill>
            </a:endParaRPr>
          </a:p>
        </p:txBody>
      </p:sp>
      <p:sp>
        <p:nvSpPr>
          <p:cNvPr id="18443" name="TextBox 5"/>
          <p:cNvSpPr txBox="1">
            <a:spLocks noChangeArrowheads="1"/>
          </p:cNvSpPr>
          <p:nvPr/>
        </p:nvSpPr>
        <p:spPr bwMode="auto">
          <a:xfrm>
            <a:off x="609600" y="1449388"/>
            <a:ext cx="350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i="1">
                <a:solidFill>
                  <a:schemeClr val="tx1"/>
                </a:solidFill>
              </a:rPr>
              <a:t>The number of calls closed in 2011 are over 20 times that in 2010.</a:t>
            </a:r>
          </a:p>
        </p:txBody>
      </p:sp>
      <p:sp>
        <p:nvSpPr>
          <p:cNvPr id="18444" name="TextBox 14"/>
          <p:cNvSpPr txBox="1">
            <a:spLocks noChangeArrowheads="1"/>
          </p:cNvSpPr>
          <p:nvPr/>
        </p:nvSpPr>
        <p:spPr bwMode="auto">
          <a:xfrm>
            <a:off x="5029200" y="5430838"/>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t>2011</a:t>
            </a:r>
          </a:p>
        </p:txBody>
      </p:sp>
      <p:sp>
        <p:nvSpPr>
          <p:cNvPr id="18445" name="TextBox 15"/>
          <p:cNvSpPr txBox="1">
            <a:spLocks noChangeArrowheads="1"/>
          </p:cNvSpPr>
          <p:nvPr/>
        </p:nvSpPr>
        <p:spPr bwMode="auto">
          <a:xfrm>
            <a:off x="8039100" y="5430838"/>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t>2012</a:t>
            </a:r>
          </a:p>
        </p:txBody>
      </p:sp>
    </p:spTree>
  </p:cSld>
  <p:clrMapOvr>
    <a:masterClrMapping/>
  </p:clrMapOvr>
  <mc:AlternateContent xmlns:mc="http://schemas.openxmlformats.org/markup-compatibility/2006" xmlns:p14="http://schemas.microsoft.com/office/powerpoint/2010/main">
    <mc:Choice Requires="p14">
      <p:transition spd="slow" p14:dur="2000" advTm="56573"/>
    </mc:Choice>
    <mc:Fallback xmlns="">
      <p:transition spd="slow" advTm="56573"/>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56424"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Synthetic Marijuana, </a:t>
            </a:r>
            <a:br>
              <a:rPr lang="en-US" smtClean="0"/>
            </a:br>
            <a:r>
              <a:rPr lang="en-US" smtClean="0"/>
              <a:t>K2 / “Spice”</a:t>
            </a:r>
          </a:p>
        </p:txBody>
      </p:sp>
    </p:spTree>
  </p:cSld>
  <p:clrMapOvr>
    <a:masterClrMapping/>
  </p:clrMapOvr>
  <mc:AlternateContent xmlns:mc="http://schemas.openxmlformats.org/markup-compatibility/2006" xmlns:p14="http://schemas.microsoft.com/office/powerpoint/2010/main">
    <mc:Choice Requires="p14">
      <p:transition spd="slow" p14:dur="2000" advTm="8209"/>
    </mc:Choice>
    <mc:Fallback xmlns="">
      <p:transition spd="slow" advTm="8209"/>
    </mc:Fallback>
  </mc:AlternateContent>
  <p:timing>
    <p:tnLst>
      <p:par>
        <p:cTn id="1" dur="indefinite" restart="never" nodeType="tmRoot"/>
      </p:par>
    </p:tnLst>
  </p:timing>
  <p:extLst>
    <p:ext uri="{E180D4A7-C9FB-4DFB-919C-405C955672EB}">
      <p14:showEvtLst xmlns:p14="http://schemas.microsoft.com/office/powerpoint/2010/main">
        <p14:playEvt time="0" objId="2"/>
        <p14:stopEvt time="8209"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4b0f9a2ce84e864a328139283993d548c239c2d"/>
  <p:tag name="ISPRING_RESOURCE_PATHS_HASH_2" val="7795991e763fa17f77766c384926cd168abd494b"/>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S Gothic"/>
        <a:cs typeface="MS Gothic"/>
      </a:majorFont>
      <a:minorFont>
        <a:latin typeface="Calibri"/>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65" charset="0"/>
          <a:buNone/>
          <a:tabLst/>
          <a:defRPr kumimoji="0" lang="en-GB" sz="1800" b="0" i="0" u="none" strike="noStrike" cap="none" normalizeH="0" baseline="0">
            <a:ln>
              <a:noFill/>
            </a:ln>
            <a:solidFill>
              <a:schemeClr val="bg1"/>
            </a:solidFill>
            <a:effectLst/>
            <a:latin typeface="Arial" pitchFamily="-65"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65" charset="0"/>
          <a:buNone/>
          <a:tabLst/>
          <a:defRPr kumimoji="0" lang="en-GB" sz="1800" b="0" i="0" u="none" strike="noStrike" cap="none" normalizeH="0" baseline="0">
            <a:ln>
              <a:noFill/>
            </a:ln>
            <a:solidFill>
              <a:schemeClr val="bg1"/>
            </a:solidFill>
            <a:effectLst/>
            <a:latin typeface="Arial" pitchFamily="-65"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81673</TotalTime>
  <Words>1741</Words>
  <Application>Microsoft Office PowerPoint</Application>
  <PresentationFormat>On-screen Show (4:3)</PresentationFormat>
  <Paragraphs>307</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Microsoft Excel Chart</vt:lpstr>
      <vt:lpstr>Parents360</vt:lpstr>
      <vt:lpstr>“Bath Salts” are not Bath Salts</vt:lpstr>
      <vt:lpstr>What are “Bath Salts?”</vt:lpstr>
      <vt:lpstr>How can you tell?</vt:lpstr>
      <vt:lpstr>Many Brands and Names and Not Always Sold as Bath Salts</vt:lpstr>
      <vt:lpstr>Why Do Teens Use “Bath Salts”?</vt:lpstr>
      <vt:lpstr>Effects of “Bath Salts”</vt:lpstr>
      <vt:lpstr>PowerPoint Presentation</vt:lpstr>
      <vt:lpstr>Synthetic Marijuana,  K2 / “Spice”</vt:lpstr>
      <vt:lpstr>Synthetic Marijuana</vt:lpstr>
      <vt:lpstr>Signs of Use</vt:lpstr>
      <vt:lpstr>Physical Signs of Use</vt:lpstr>
      <vt:lpstr>Effects of Synthetic Marijuana</vt:lpstr>
      <vt:lpstr>How is K2 obtained?</vt:lpstr>
      <vt:lpstr>K2 / Spice Use</vt:lpstr>
      <vt:lpstr>PowerPoint Presentation</vt:lpstr>
      <vt:lpstr>DEA takes action</vt:lpstr>
      <vt:lpstr>Messages Parents Can Deliver</vt:lpstr>
      <vt:lpstr>Drugfree.org Resources</vt:lpstr>
      <vt:lpstr>Connect with The Partnership at Drugfree.org</vt:lpstr>
      <vt:lpstr>PARENTS360 Thank You! </vt:lpstr>
      <vt:lpstr>Acknowledgement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Parents360 -- Synthetic Drugs</dc:title>
  <dc:creator>Huetteneder, Verena</dc:creator>
  <cp:lastModifiedBy>Collins, Kevin</cp:lastModifiedBy>
  <cp:revision>535</cp:revision>
  <cp:lastPrinted>1601-01-01T00:00:00Z</cp:lastPrinted>
  <dcterms:created xsi:type="dcterms:W3CDTF">2009-02-04T19:20:39Z</dcterms:created>
  <dcterms:modified xsi:type="dcterms:W3CDTF">2012-02-14T20:29:09Z</dcterms:modified>
</cp:coreProperties>
</file>